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64" r:id="rId5"/>
    <p:sldId id="265" r:id="rId6"/>
    <p:sldId id="266" r:id="rId7"/>
    <p:sldId id="261" r:id="rId8"/>
    <p:sldId id="262" r:id="rId9"/>
    <p:sldId id="267" r:id="rId10"/>
    <p:sldId id="263" r:id="rId11"/>
    <p:sldId id="272" r:id="rId12"/>
    <p:sldId id="271" r:id="rId13"/>
    <p:sldId id="273" r:id="rId14"/>
    <p:sldId id="274" r:id="rId15"/>
    <p:sldId id="275" r:id="rId16"/>
    <p:sldId id="276" r:id="rId17"/>
    <p:sldId id="270" r:id="rId18"/>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1E8F-2F59-4CC6-AB01-181E7EA1AC2D}" type="datetimeFigureOut">
              <a:rPr lang="en-US" smtClean="0"/>
              <a:t>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EF2F1-4529-4DAB-8352-88D7B3A909D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F7F15B-FB34-4BA5-9BF0-855601BAFAB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F7F15B-FB34-4BA5-9BF0-855601BAFAB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F7F15B-FB34-4BA5-9BF0-855601BAFAB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F7F15B-FB34-4BA5-9BF0-855601BAFAB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1F7F15B-FB34-4BA5-9BF0-855601BAFABB}" type="datetimeFigureOut">
              <a:rPr lang="en-US" smtClean="0"/>
              <a:t>2/1/2024</a:t>
            </a:fld>
            <a:endParaRPr lang="en-US"/>
          </a:p>
        </p:txBody>
      </p:sp>
      <p:sp>
        <p:nvSpPr>
          <p:cNvPr id="8" name="Slide Number Placeholder 7"/>
          <p:cNvSpPr>
            <a:spLocks noGrp="1"/>
          </p:cNvSpPr>
          <p:nvPr>
            <p:ph type="sldNum" sz="quarter" idx="11"/>
          </p:nvPr>
        </p:nvSpPr>
        <p:spPr/>
        <p:txBody>
          <a:bodyPr/>
          <a:lstStyle/>
          <a:p>
            <a:fld id="{720B46DC-49FD-4C93-A4AB-6D5A9677AF6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F7F15B-FB34-4BA5-9BF0-855601BAFAB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F7F15B-FB34-4BA5-9BF0-855601BAFABB}"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F7F15B-FB34-4BA5-9BF0-855601BAFABB}"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7F15B-FB34-4BA5-9BF0-855601BAFABB}"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F7F15B-FB34-4BA5-9BF0-855601BAFAB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F7F15B-FB34-4BA5-9BF0-855601BAFAB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1F7F15B-FB34-4BA5-9BF0-855601BAFABB}" type="datetimeFigureOut">
              <a:rPr lang="en-US" smtClean="0"/>
              <a:t>2/1/2024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20B46DC-49FD-4C93-A4AB-6D5A9677AF6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18373683"/>
              </p:ext>
            </p:extLst>
          </p:nvPr>
        </p:nvGraphicFramePr>
        <p:xfrm>
          <a:off x="381000" y="457200"/>
          <a:ext cx="8458200" cy="1295400"/>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20000"/>
                    </a:ext>
                  </a:extLst>
                </a:gridCol>
                <a:gridCol w="6891867">
                  <a:extLst>
                    <a:ext uri="{9D8B030D-6E8A-4147-A177-3AD203B41FA5}">
                      <a16:colId xmlns:a16="http://schemas.microsoft.com/office/drawing/2014/main" val="20001"/>
                    </a:ext>
                  </a:extLst>
                </a:gridCol>
              </a:tblGrid>
              <a:tr h="1295400">
                <a:tc>
                  <a:txBody>
                    <a:bodyPr/>
                    <a:lstStyle/>
                    <a:p>
                      <a:endParaRPr lang="en-IN" dirty="0">
                        <a:solidFill>
                          <a:schemeClr val="tx1"/>
                        </a:solidFill>
                      </a:endParaRPr>
                    </a:p>
                  </a:txBody>
                  <a:tcPr>
                    <a:noFill/>
                  </a:tcPr>
                </a:tc>
                <a:tc>
                  <a:txBody>
                    <a:bodyPr/>
                    <a:lstStyle/>
                    <a:p>
                      <a:pPr algn="ctr"/>
                      <a:r>
                        <a:rPr lang="en-US" sz="1800" b="1" kern="1200" dirty="0">
                          <a:solidFill>
                            <a:schemeClr val="tx2"/>
                          </a:solidFill>
                          <a:effectLst/>
                          <a:latin typeface="+mn-lt"/>
                          <a:ea typeface="+mn-ea"/>
                          <a:cs typeface="+mn-cs"/>
                        </a:rPr>
                        <a:t>BMS</a:t>
                      </a:r>
                      <a:r>
                        <a:rPr lang="en-US" sz="1800" b="1" kern="1200" dirty="0">
                          <a:solidFill>
                            <a:schemeClr val="tx1"/>
                          </a:solidFill>
                          <a:effectLst/>
                          <a:latin typeface="+mn-lt"/>
                          <a:ea typeface="+mn-ea"/>
                          <a:cs typeface="+mn-cs"/>
                        </a:rPr>
                        <a:t> </a:t>
                      </a:r>
                      <a:r>
                        <a:rPr lang="en-US" sz="1800" b="1" kern="1200" dirty="0">
                          <a:solidFill>
                            <a:schemeClr val="accent3">
                              <a:lumMod val="75000"/>
                            </a:schemeClr>
                          </a:solidFill>
                          <a:effectLst/>
                          <a:latin typeface="+mn-lt"/>
                          <a:ea typeface="+mn-ea"/>
                          <a:cs typeface="+mn-cs"/>
                        </a:rPr>
                        <a:t>INSTITUTE OF TECHNOLOGY &amp; MANAGEMENT, </a:t>
                      </a:r>
                      <a:r>
                        <a:rPr lang="en-US" sz="1600" b="1" kern="1200" dirty="0">
                          <a:solidFill>
                            <a:schemeClr val="tx1"/>
                          </a:solidFill>
                          <a:effectLst/>
                          <a:latin typeface="+mn-lt"/>
                          <a:ea typeface="+mn-ea"/>
                          <a:cs typeface="+mn-cs"/>
                        </a:rPr>
                        <a:t>YELAHANKA, BANGALORE</a:t>
                      </a:r>
                      <a:r>
                        <a:rPr lang="en-US" sz="1800" b="1" kern="1200" dirty="0">
                          <a:solidFill>
                            <a:schemeClr val="tx1"/>
                          </a:solidFill>
                          <a:effectLst/>
                          <a:latin typeface="+mn-lt"/>
                          <a:ea typeface="+mn-ea"/>
                          <a:cs typeface="+mn-cs"/>
                        </a:rPr>
                        <a:t>.</a:t>
                      </a:r>
                    </a:p>
                    <a:p>
                      <a:pPr algn="ctr"/>
                      <a:endParaRPr lang="en-IN" sz="1800" b="1" kern="1200" dirty="0">
                        <a:solidFill>
                          <a:schemeClr val="tx1"/>
                        </a:solidFill>
                        <a:effectLst/>
                        <a:latin typeface="+mn-lt"/>
                        <a:ea typeface="+mn-ea"/>
                        <a:cs typeface="+mn-cs"/>
                      </a:endParaRPr>
                    </a:p>
                    <a:p>
                      <a:r>
                        <a:rPr lang="en-IN" dirty="0">
                          <a:solidFill>
                            <a:schemeClr val="tx2">
                              <a:lumMod val="75000"/>
                            </a:schemeClr>
                          </a:solidFill>
                        </a:rPr>
                        <a:t>Department of Artificial Intelligence and Machine Learning</a:t>
                      </a:r>
                    </a:p>
                  </a:txBody>
                  <a:tcPr>
                    <a:noFill/>
                  </a:tcPr>
                </a:tc>
                <a:extLst>
                  <a:ext uri="{0D108BD9-81ED-4DB2-BD59-A6C34878D82A}">
                    <a16:rowId xmlns:a16="http://schemas.microsoft.com/office/drawing/2014/main" val="10000"/>
                  </a:ext>
                </a:extLst>
              </a:tr>
            </a:tbl>
          </a:graphicData>
        </a:graphic>
      </p:graphicFrame>
      <p:sp>
        <p:nvSpPr>
          <p:cNvPr id="3" name="Subtitle 2"/>
          <p:cNvSpPr>
            <a:spLocks noGrp="1"/>
          </p:cNvSpPr>
          <p:nvPr>
            <p:ph type="subTitle" idx="1"/>
          </p:nvPr>
        </p:nvSpPr>
        <p:spPr>
          <a:xfrm>
            <a:off x="990600" y="1905000"/>
            <a:ext cx="7467600" cy="4495800"/>
          </a:xfrm>
        </p:spPr>
        <p:txBody>
          <a:bodyPr>
            <a:normAutofit/>
          </a:bodyPr>
          <a:lstStyle/>
          <a:p>
            <a:pPr algn="ctr"/>
            <a:r>
              <a:rPr lang="en-IN" altLang="en-US" sz="2800" dirty="0">
                <a:solidFill>
                  <a:schemeClr val="accent5"/>
                </a:solidFill>
              </a:rPr>
              <a:t>“Quantum Fit”</a:t>
            </a:r>
          </a:p>
          <a:p>
            <a:pPr algn="ctr"/>
            <a:r>
              <a:rPr lang="en-US" sz="1200" b="1" dirty="0"/>
              <a:t>AANISH P-1BY22AI002</a:t>
            </a:r>
          </a:p>
          <a:p>
            <a:pPr algn="ctr"/>
            <a:r>
              <a:rPr lang="en-US" sz="1200" b="1" dirty="0"/>
              <a:t>ADITYA RAJ-1BY22AI008</a:t>
            </a:r>
          </a:p>
          <a:p>
            <a:pPr algn="ctr"/>
            <a:r>
              <a:rPr lang="en-US" sz="1200" b="1" dirty="0"/>
              <a:t>MS PRAJWAL-1BY22AI051</a:t>
            </a:r>
          </a:p>
          <a:p>
            <a:pPr algn="ctr"/>
            <a:r>
              <a:rPr lang="en-US" sz="1200" b="1" dirty="0"/>
              <a:t>MAYUR-1BY22AI054</a:t>
            </a:r>
          </a:p>
          <a:p>
            <a:pPr algn="ctr"/>
            <a:endParaRPr lang="en-US" sz="1200" b="1" dirty="0"/>
          </a:p>
          <a:p>
            <a:pPr algn="ctr"/>
            <a:r>
              <a:rPr lang="en-US" dirty="0"/>
              <a:t>Under the guidance of:</a:t>
            </a:r>
          </a:p>
          <a:p>
            <a:pPr marL="635" marR="0" indent="-1905" algn="ctr">
              <a:lnSpc>
                <a:spcPct val="115000"/>
              </a:lnSpc>
              <a:spcBef>
                <a:spcPts val="0"/>
              </a:spcBef>
              <a:spcAft>
                <a:spcPts val="1000"/>
              </a:spcAft>
              <a:tabLst>
                <a:tab pos="3086100" algn="l"/>
              </a:tabLst>
            </a:pPr>
            <a:r>
              <a:rPr lang="en-US" sz="1800" b="1" dirty="0">
                <a:solidFill>
                  <a:srgbClr val="1F497D"/>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sz="18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r. KANTHARAJU V</a:t>
            </a:r>
          </a:p>
          <a:p>
            <a:pPr marL="635" marR="0" indent="-1905" algn="ctr">
              <a:lnSpc>
                <a:spcPct val="115000"/>
              </a:lnSpc>
              <a:spcBef>
                <a:spcPts val="0"/>
              </a:spcBef>
              <a:spcAft>
                <a:spcPts val="1000"/>
              </a:spcAft>
              <a:tabLst>
                <a:tab pos="3086100" algn="l"/>
              </a:tabLst>
            </a:pPr>
            <a:r>
              <a:rPr lang="en-US" sz="12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ASSISTANT PROFESSOR</a:t>
            </a:r>
          </a:p>
          <a:p>
            <a:pPr marL="635" marR="0" indent="-1905" algn="ctr">
              <a:lnSpc>
                <a:spcPct val="115000"/>
              </a:lnSpc>
              <a:spcBef>
                <a:spcPts val="0"/>
              </a:spcBef>
              <a:spcAft>
                <a:spcPts val="1000"/>
              </a:spcAft>
            </a:pPr>
            <a:r>
              <a:rPr lang="en-US" sz="1600" b="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a:t>
            </a:r>
            <a:r>
              <a:rPr lang="en-US" sz="1600" b="1" dirty="0" err="1">
                <a:solidFill>
                  <a:srgbClr val="1F497D"/>
                </a:solidFill>
                <a:latin typeface="Times New Roman" panose="02020603050405020304" pitchFamily="18" charset="0"/>
                <a:ea typeface="Times New Roman" panose="02020603050405020304" pitchFamily="18" charset="0"/>
                <a:cs typeface="Times New Roman" panose="02020603050405020304" pitchFamily="18" charset="0"/>
              </a:rPr>
              <a:t>ise</a:t>
            </a:r>
            <a:endParaRPr lang="en-US" sz="1600" dirty="0"/>
          </a:p>
          <a:p>
            <a:pPr algn="ctr"/>
            <a:r>
              <a:rPr lang="en-US" sz="1400" b="1" dirty="0">
                <a:solidFill>
                  <a:srgbClr val="1F497D"/>
                </a:solidFill>
                <a:latin typeface="Times New Roman" panose="02020603050405020304" pitchFamily="18" charset="0"/>
                <a:cs typeface="Times New Roman" panose="02020603050405020304" pitchFamily="18" charset="0"/>
              </a:rPr>
              <a:t>BMSIT&amp;M</a:t>
            </a:r>
          </a:p>
          <a:p>
            <a:pPr algn="ctr"/>
            <a:r>
              <a:rPr lang="en-US" sz="1400" dirty="0"/>
              <a:t>2023-24</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81000" y="294640"/>
            <a:ext cx="1453515" cy="13021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374904" y="320040"/>
            <a:ext cx="8321040" cy="646331"/>
          </a:xfrm>
          <a:prstGeom prst="rect">
            <a:avLst/>
          </a:prstGeom>
          <a:noFill/>
        </p:spPr>
        <p:txBody>
          <a:bodyPr wrap="square" rtlCol="0">
            <a:spAutoFit/>
          </a:bodyPr>
          <a:lstStyle/>
          <a:p>
            <a:r>
              <a:rPr lang="en-US" sz="3600" b="1" dirty="0">
                <a:solidFill>
                  <a:schemeClr val="tx2"/>
                </a:solidFill>
                <a:latin typeface="+mj-lt"/>
              </a:rPr>
              <a:t>EXPECTED OUTPUT</a:t>
            </a: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1268123"/>
            <a:ext cx="8247888" cy="5847755"/>
          </a:xfrm>
          <a:prstGeom prst="rect">
            <a:avLst/>
          </a:prstGeom>
          <a:noFill/>
        </p:spPr>
        <p:txBody>
          <a:bodyPr wrap="square" rtlCol="0">
            <a:spAutoFit/>
          </a:bodyPr>
          <a:lstStyle/>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 Workouts and Training Plans:</a:t>
            </a:r>
          </a:p>
          <a:p>
            <a:pPr lvl="1" fontAlgn="base">
              <a:spcBef>
                <a:spcPts val="1500"/>
              </a:spcBef>
              <a:buFont typeface="Arial" panose="020B0604020202020204" pitchFamily="34" charset="0"/>
              <a:buChar char="•"/>
            </a:pPr>
            <a:r>
              <a:rPr lang="en-US" sz="1400" b="0" i="0" u="none" strike="noStrike" dirty="0">
                <a:solidFill>
                  <a:srgbClr val="000000"/>
                </a:solidFill>
                <a:effectLst/>
              </a:rPr>
              <a:t>Based on user data and preferences, your website could offer personalized workout plans, nutritional advice, or motivational content.</a:t>
            </a:r>
          </a:p>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Nutritional Advice:</a:t>
            </a:r>
          </a:p>
          <a:p>
            <a:pPr lvl="1" fontAlgn="base">
              <a:spcBef>
                <a:spcPts val="1500"/>
              </a:spcBef>
              <a:buFont typeface="Arial" panose="020B0604020202020204" pitchFamily="34" charset="0"/>
              <a:buChar char="•"/>
            </a:pPr>
            <a:r>
              <a:rPr lang="en-US" sz="1400" b="0" i="0" u="none" strike="noStrike" dirty="0">
                <a:solidFill>
                  <a:srgbClr val="000000"/>
                </a:solidFill>
                <a:effectLst/>
              </a:rPr>
              <a:t>Based on user data and preferences, your website could offer personalized workout plans, nutritional advice, or motivational content.</a:t>
            </a:r>
          </a:p>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Exercise Tutorials:</a:t>
            </a:r>
          </a:p>
          <a:p>
            <a:pPr lvl="1" fontAlgn="base">
              <a:spcBef>
                <a:spcPts val="1500"/>
              </a:spcBef>
              <a:buFont typeface="Arial" panose="020B0604020202020204" pitchFamily="34" charset="0"/>
              <a:buChar char="•"/>
            </a:pPr>
            <a:r>
              <a:rPr lang="en-US" sz="1400" b="0" i="0" u="none" strike="noStrike" dirty="0">
                <a:solidFill>
                  <a:srgbClr val="000000"/>
                </a:solidFill>
                <a:effectLst/>
              </a:rPr>
              <a:t>Based on user data and preferences, your website could offer personalized workout plans, nutritional advice, or motivational content.</a:t>
            </a:r>
            <a:endParaRPr lang="en-US" sz="1400" dirty="0">
              <a:solidFill>
                <a:srgbClr val="000000"/>
              </a:solidFill>
            </a:endParaRPr>
          </a:p>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Fitness Articles and Blog Posts:</a:t>
            </a:r>
          </a:p>
          <a:p>
            <a:pPr lvl="1" fontAlgn="base">
              <a:spcBef>
                <a:spcPts val="1500"/>
              </a:spcBef>
              <a:buFont typeface="Arial" panose="020B0604020202020204" pitchFamily="34" charset="0"/>
              <a:buChar char="•"/>
            </a:pPr>
            <a:r>
              <a:rPr lang="en-US" sz="1400" b="0" i="0" u="none" strike="noStrike" dirty="0">
                <a:solidFill>
                  <a:srgbClr val="000000"/>
                </a:solidFill>
                <a:effectLst/>
              </a:rPr>
              <a:t>Based on user data and preferences, your website could offer personalized workout plans, nutritional advice, or motivational content.</a:t>
            </a:r>
          </a:p>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Personalized recommendations:</a:t>
            </a:r>
          </a:p>
          <a:p>
            <a:pPr lvl="1" fontAlgn="base">
              <a:buFont typeface="Arial" panose="020B0604020202020204" pitchFamily="34" charset="0"/>
              <a:buChar char="•"/>
            </a:pPr>
            <a:r>
              <a:rPr lang="en-US" sz="1400" b="0" i="0" u="none" strike="noStrike" dirty="0">
                <a:solidFill>
                  <a:srgbClr val="000000"/>
                </a:solidFill>
                <a:effectLst/>
              </a:rPr>
              <a:t>Based on user data and preferences, your website could offer personalized workout plans, nutritional advice, or motivational content.</a:t>
            </a:r>
            <a:br>
              <a:rPr lang="en-US" b="0" dirty="0">
                <a:effectLst/>
              </a:rPr>
            </a:br>
            <a:endParaRPr lang="en-US" b="0" dirty="0">
              <a:effectLst/>
            </a:endParaRPr>
          </a:p>
          <a:p>
            <a:br>
              <a:rPr lang="en-US" dirty="0"/>
            </a:br>
            <a:endParaRPr lang="en-IN" dirty="0"/>
          </a:p>
        </p:txBody>
      </p:sp>
      <p:pic>
        <p:nvPicPr>
          <p:cNvPr id="3" name="Picture 2">
            <a:extLst>
              <a:ext uri="{FF2B5EF4-FFF2-40B4-BE49-F238E27FC236}">
                <a16:creationId xmlns:a16="http://schemas.microsoft.com/office/drawing/2014/main" id="{A67F3C63-C80E-70D0-3529-202FFA4F139F}"/>
              </a:ext>
            </a:extLst>
          </p:cNvPr>
          <p:cNvPicPr>
            <a:picLocks noChangeAspect="1"/>
          </p:cNvPicPr>
          <p:nvPr/>
        </p:nvPicPr>
        <p:blipFill>
          <a:blip r:embed="rId2"/>
          <a:stretch>
            <a:fillRect/>
          </a:stretch>
        </p:blipFill>
        <p:spPr>
          <a:xfrm>
            <a:off x="7054596" y="145697"/>
            <a:ext cx="1641348" cy="1641348"/>
          </a:xfrm>
          <a:prstGeom prst="rect">
            <a:avLst/>
          </a:prstGeom>
        </p:spPr>
      </p:pic>
    </p:spTree>
    <p:extLst>
      <p:ext uri="{BB962C8B-B14F-4D97-AF65-F5344CB8AC3E}">
        <p14:creationId xmlns:p14="http://schemas.microsoft.com/office/powerpoint/2010/main" val="336821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F2183-DD68-C1B0-2A1A-D1190755901C}"/>
              </a:ext>
            </a:extLst>
          </p:cNvPr>
          <p:cNvSpPr>
            <a:spLocks noGrp="1"/>
          </p:cNvSpPr>
          <p:nvPr>
            <p:ph type="title"/>
          </p:nvPr>
        </p:nvSpPr>
        <p:spPr>
          <a:xfrm>
            <a:off x="438912" y="-201676"/>
            <a:ext cx="8046720" cy="1371600"/>
          </a:xfrm>
        </p:spPr>
        <p:txBody>
          <a:bodyPr/>
          <a:lstStyle/>
          <a:p>
            <a:r>
              <a:rPr lang="en-US" dirty="0"/>
              <a:t>SUBJECT MAPPING</a:t>
            </a:r>
            <a:endParaRPr lang="en-IN" dirty="0"/>
          </a:p>
        </p:txBody>
      </p:sp>
      <p:pic>
        <p:nvPicPr>
          <p:cNvPr id="6" name="Picture 5">
            <a:extLst>
              <a:ext uri="{FF2B5EF4-FFF2-40B4-BE49-F238E27FC236}">
                <a16:creationId xmlns:a16="http://schemas.microsoft.com/office/drawing/2014/main" id="{8160EE57-7FD1-8429-99FE-55C0C8B8AE0F}"/>
              </a:ext>
            </a:extLst>
          </p:cNvPr>
          <p:cNvPicPr>
            <a:picLocks noChangeAspect="1"/>
          </p:cNvPicPr>
          <p:nvPr/>
        </p:nvPicPr>
        <p:blipFill>
          <a:blip r:embed="rId2"/>
          <a:stretch>
            <a:fillRect/>
          </a:stretch>
        </p:blipFill>
        <p:spPr>
          <a:xfrm>
            <a:off x="1082040" y="3319271"/>
            <a:ext cx="6318504" cy="3059355"/>
          </a:xfrm>
          <a:prstGeom prst="rect">
            <a:avLst/>
          </a:prstGeom>
        </p:spPr>
      </p:pic>
      <p:graphicFrame>
        <p:nvGraphicFramePr>
          <p:cNvPr id="7" name="Table 6">
            <a:extLst>
              <a:ext uri="{FF2B5EF4-FFF2-40B4-BE49-F238E27FC236}">
                <a16:creationId xmlns:a16="http://schemas.microsoft.com/office/drawing/2014/main" id="{757CB6C3-97D3-DA17-FC55-588D533BE711}"/>
              </a:ext>
            </a:extLst>
          </p:cNvPr>
          <p:cNvGraphicFramePr>
            <a:graphicFrameLocks noGrp="1"/>
          </p:cNvGraphicFramePr>
          <p:nvPr>
            <p:extLst>
              <p:ext uri="{D42A27DB-BD31-4B8C-83A1-F6EECF244321}">
                <p14:modId xmlns:p14="http://schemas.microsoft.com/office/powerpoint/2010/main" val="1370706811"/>
              </p:ext>
            </p:extLst>
          </p:nvPr>
        </p:nvGraphicFramePr>
        <p:xfrm>
          <a:off x="681228" y="1892299"/>
          <a:ext cx="7264908" cy="704597"/>
        </p:xfrm>
        <a:graphic>
          <a:graphicData uri="http://schemas.openxmlformats.org/drawingml/2006/table">
            <a:tbl>
              <a:tblPr firstRow="1" bandRow="1"/>
              <a:tblGrid>
                <a:gridCol w="2080260">
                  <a:extLst>
                    <a:ext uri="{9D8B030D-6E8A-4147-A177-3AD203B41FA5}">
                      <a16:colId xmlns:a16="http://schemas.microsoft.com/office/drawing/2014/main" val="757692931"/>
                    </a:ext>
                  </a:extLst>
                </a:gridCol>
                <a:gridCol w="1874520">
                  <a:extLst>
                    <a:ext uri="{9D8B030D-6E8A-4147-A177-3AD203B41FA5}">
                      <a16:colId xmlns:a16="http://schemas.microsoft.com/office/drawing/2014/main" val="2238009008"/>
                    </a:ext>
                  </a:extLst>
                </a:gridCol>
                <a:gridCol w="1892808">
                  <a:extLst>
                    <a:ext uri="{9D8B030D-6E8A-4147-A177-3AD203B41FA5}">
                      <a16:colId xmlns:a16="http://schemas.microsoft.com/office/drawing/2014/main" val="1974971533"/>
                    </a:ext>
                  </a:extLst>
                </a:gridCol>
                <a:gridCol w="1417320">
                  <a:extLst>
                    <a:ext uri="{9D8B030D-6E8A-4147-A177-3AD203B41FA5}">
                      <a16:colId xmlns:a16="http://schemas.microsoft.com/office/drawing/2014/main" val="865457244"/>
                    </a:ext>
                  </a:extLst>
                </a:gridCol>
              </a:tblGrid>
              <a:tr h="704597">
                <a:tc>
                  <a:txBody>
                    <a:bodyPr/>
                    <a:lstStyle/>
                    <a:p>
                      <a:pPr algn="ctr">
                        <a:lnSpc>
                          <a:spcPct val="200000"/>
                        </a:lnSpc>
                      </a:pPr>
                      <a:r>
                        <a:rPr lang="en-US" dirty="0"/>
                        <a:t>HTML</a:t>
                      </a:r>
                      <a:endParaRPr lang="en-IN" dirty="0"/>
                    </a:p>
                  </a:txBody>
                  <a:tcPr>
                    <a:solidFill>
                      <a:schemeClr val="tx2">
                        <a:lumMod val="20000"/>
                        <a:lumOff val="80000"/>
                      </a:schemeClr>
                    </a:solidFill>
                  </a:tcPr>
                </a:tc>
                <a:tc>
                  <a:txBody>
                    <a:bodyPr/>
                    <a:lstStyle/>
                    <a:p>
                      <a:pPr algn="ctr">
                        <a:lnSpc>
                          <a:spcPct val="200000"/>
                        </a:lnSpc>
                      </a:pPr>
                      <a:r>
                        <a:rPr lang="en-US" dirty="0"/>
                        <a:t>CSS</a:t>
                      </a:r>
                      <a:endParaRPr lang="en-IN" dirty="0"/>
                    </a:p>
                  </a:txBody>
                  <a:tcPr>
                    <a:solidFill>
                      <a:schemeClr val="tx2">
                        <a:lumMod val="20000"/>
                        <a:lumOff val="80000"/>
                      </a:schemeClr>
                    </a:solidFill>
                  </a:tcPr>
                </a:tc>
                <a:tc>
                  <a:txBody>
                    <a:bodyPr/>
                    <a:lstStyle/>
                    <a:p>
                      <a:pPr algn="ctr">
                        <a:lnSpc>
                          <a:spcPct val="200000"/>
                        </a:lnSpc>
                      </a:pPr>
                      <a:r>
                        <a:rPr lang="en-US" dirty="0"/>
                        <a:t>JavaScript</a:t>
                      </a:r>
                      <a:endParaRPr lang="en-IN" dirty="0"/>
                    </a:p>
                  </a:txBody>
                  <a:tcPr>
                    <a:solidFill>
                      <a:schemeClr val="tx2">
                        <a:lumMod val="20000"/>
                        <a:lumOff val="80000"/>
                      </a:schemeClr>
                    </a:solidFill>
                  </a:tcPr>
                </a:tc>
                <a:tc>
                  <a:txBody>
                    <a:bodyPr/>
                    <a:lstStyle/>
                    <a:p>
                      <a:pPr algn="ctr">
                        <a:lnSpc>
                          <a:spcPct val="200000"/>
                        </a:lnSpc>
                      </a:pPr>
                      <a:r>
                        <a:rPr lang="en-US" dirty="0"/>
                        <a:t>Python</a:t>
                      </a:r>
                      <a:endParaRPr lang="en-IN" dirty="0"/>
                    </a:p>
                  </a:txBody>
                  <a:tcPr>
                    <a:solidFill>
                      <a:schemeClr val="tx2">
                        <a:lumMod val="20000"/>
                        <a:lumOff val="80000"/>
                      </a:schemeClr>
                    </a:solidFill>
                  </a:tcPr>
                </a:tc>
                <a:extLst>
                  <a:ext uri="{0D108BD9-81ED-4DB2-BD59-A6C34878D82A}">
                    <a16:rowId xmlns:a16="http://schemas.microsoft.com/office/drawing/2014/main" val="183025105"/>
                  </a:ext>
                </a:extLst>
              </a:tr>
            </a:tbl>
          </a:graphicData>
        </a:graphic>
      </p:graphicFrame>
    </p:spTree>
    <p:extLst>
      <p:ext uri="{BB962C8B-B14F-4D97-AF65-F5344CB8AC3E}">
        <p14:creationId xmlns:p14="http://schemas.microsoft.com/office/powerpoint/2010/main" val="262779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374904" y="320040"/>
            <a:ext cx="8321040" cy="1200329"/>
          </a:xfrm>
          <a:prstGeom prst="rect">
            <a:avLst/>
          </a:prstGeom>
          <a:noFill/>
        </p:spPr>
        <p:txBody>
          <a:bodyPr wrap="square" rtlCol="0">
            <a:spAutoFit/>
          </a:bodyPr>
          <a:lstStyle/>
          <a:p>
            <a:r>
              <a:rPr lang="en-US" sz="3600" b="1" dirty="0">
                <a:solidFill>
                  <a:schemeClr val="tx2"/>
                </a:solidFill>
                <a:latin typeface="+mj-lt"/>
              </a:rPr>
              <a:t>References</a:t>
            </a:r>
          </a:p>
          <a:p>
            <a:endParaRPr lang="en-US" sz="3600" b="1" dirty="0">
              <a:solidFill>
                <a:schemeClr val="tx2"/>
              </a:solidFill>
              <a:latin typeface="+mj-lt"/>
            </a:endParaRP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1520369"/>
            <a:ext cx="8247888" cy="5262979"/>
          </a:xfrm>
          <a:prstGeom prst="rect">
            <a:avLst/>
          </a:prstGeom>
          <a:noFill/>
        </p:spPr>
        <p:txBody>
          <a:bodyPr wrap="square" rtlCol="0">
            <a:spAutoFit/>
          </a:bodyPr>
          <a:lstStyle/>
          <a:p>
            <a:pPr lvl="1" fontAlgn="base"/>
            <a:r>
              <a:rPr lang="en-US" sz="1600" b="1" i="0" u="none" strike="noStrike" dirty="0">
                <a:solidFill>
                  <a:srgbClr val="000000"/>
                </a:solidFill>
                <a:effectLst/>
              </a:rPr>
              <a:t>[1.]</a:t>
            </a:r>
            <a:r>
              <a:rPr lang="en-US" sz="1600" b="0" i="0" u="none" strike="noStrike" dirty="0">
                <a:solidFill>
                  <a:srgbClr val="000000"/>
                </a:solidFill>
                <a:effectLst/>
              </a:rPr>
              <a:t>Lister, C., West, J. H., Cannon, B., Sax, T., &amp; </a:t>
            </a:r>
            <a:r>
              <a:rPr lang="en-US" sz="1600" b="0" i="0" u="none" strike="noStrike" dirty="0" err="1">
                <a:solidFill>
                  <a:srgbClr val="000000"/>
                </a:solidFill>
                <a:effectLst/>
              </a:rPr>
              <a:t>Brodegard</a:t>
            </a:r>
            <a:r>
              <a:rPr lang="en-US" sz="1600" b="0" i="0" u="none" strike="noStrike" dirty="0">
                <a:solidFill>
                  <a:srgbClr val="000000"/>
                </a:solidFill>
                <a:effectLst/>
              </a:rPr>
              <a:t>, D. (2014). "Just a Fad? Gamification in Health and Fitness Apps.“</a:t>
            </a:r>
          </a:p>
          <a:p>
            <a:pPr lvl="1" fontAlgn="base"/>
            <a:endParaRPr lang="en-US" sz="1600" b="0" i="0" u="none" strike="noStrike" dirty="0">
              <a:solidFill>
                <a:srgbClr val="000000"/>
              </a:solidFill>
              <a:effectLst/>
            </a:endParaRPr>
          </a:p>
          <a:p>
            <a:pPr lvl="1" fontAlgn="base"/>
            <a:r>
              <a:rPr lang="en-US" sz="1600" b="1" i="0" u="none" strike="noStrike" dirty="0">
                <a:solidFill>
                  <a:srgbClr val="000000"/>
                </a:solidFill>
                <a:effectLst/>
              </a:rPr>
              <a:t>[2.]</a:t>
            </a:r>
            <a:r>
              <a:rPr lang="en-US" sz="1600" b="0" i="0" u="none" strike="noStrike" dirty="0" err="1">
                <a:solidFill>
                  <a:srgbClr val="000000"/>
                </a:solidFill>
                <a:effectLst/>
              </a:rPr>
              <a:t>Muntaner</a:t>
            </a:r>
            <a:r>
              <a:rPr lang="en-US" sz="1600" b="0" i="0" u="none" strike="noStrike" dirty="0">
                <a:solidFill>
                  <a:srgbClr val="000000"/>
                </a:solidFill>
                <a:effectLst/>
              </a:rPr>
              <a:t>-Mas, A., Martinez-Nicolas, A., </a:t>
            </a:r>
            <a:r>
              <a:rPr lang="en-US" sz="1600" b="0" i="0" u="none" strike="noStrike" dirty="0" err="1">
                <a:solidFill>
                  <a:srgbClr val="000000"/>
                </a:solidFill>
                <a:effectLst/>
              </a:rPr>
              <a:t>Lavie</a:t>
            </a:r>
            <a:r>
              <a:rPr lang="en-US" sz="1600" b="0" i="0" u="none" strike="noStrike" dirty="0">
                <a:solidFill>
                  <a:srgbClr val="000000"/>
                </a:solidFill>
                <a:effectLst/>
              </a:rPr>
              <a:t>, C. J., Blair, S. N., Ross, R., Arena, R., &amp; Ortega, F. B. (Year not provided). "A Systematic Review of Fitness Apps and Their Potential Clinical and Sports Utility for Objective and Remote Assessment of Cardiorespiratory Fitness.“</a:t>
            </a:r>
          </a:p>
          <a:p>
            <a:pPr lvl="1" fontAlgn="base"/>
            <a:endParaRPr lang="en-US" sz="1600" b="0" i="0" u="none" strike="noStrike" dirty="0">
              <a:solidFill>
                <a:srgbClr val="000000"/>
              </a:solidFill>
              <a:effectLst/>
            </a:endParaRPr>
          </a:p>
          <a:p>
            <a:pPr lvl="1" fontAlgn="base"/>
            <a:r>
              <a:rPr lang="en-US" sz="1600" b="1" i="0" u="none" strike="noStrike" dirty="0">
                <a:solidFill>
                  <a:srgbClr val="000000"/>
                </a:solidFill>
                <a:effectLst/>
              </a:rPr>
              <a:t>[3.]</a:t>
            </a:r>
            <a:r>
              <a:rPr lang="en-US" sz="1600" b="0" i="0" u="none" strike="noStrike" dirty="0">
                <a:solidFill>
                  <a:srgbClr val="000000"/>
                </a:solidFill>
                <a:effectLst/>
              </a:rPr>
              <a:t>Liu, Y., &amp; </a:t>
            </a:r>
            <a:r>
              <a:rPr lang="en-US" sz="1600" b="0" i="0" u="none" strike="noStrike" dirty="0" err="1">
                <a:solidFill>
                  <a:srgbClr val="000000"/>
                </a:solidFill>
                <a:effectLst/>
              </a:rPr>
              <a:t>Avello</a:t>
            </a:r>
            <a:r>
              <a:rPr lang="en-US" sz="1600" b="0" i="0" u="none" strike="noStrike" dirty="0">
                <a:solidFill>
                  <a:srgbClr val="000000"/>
                </a:solidFill>
                <a:effectLst/>
              </a:rPr>
              <a:t>, M. (Year not provided). "Status of the research in fitness apps: A bibliometric analysis.“</a:t>
            </a:r>
          </a:p>
          <a:p>
            <a:pPr lvl="1" fontAlgn="base"/>
            <a:endParaRPr lang="en-US" sz="1600" b="0" i="0" u="none" strike="noStrike" dirty="0">
              <a:solidFill>
                <a:srgbClr val="000000"/>
              </a:solidFill>
              <a:effectLst/>
            </a:endParaRPr>
          </a:p>
          <a:p>
            <a:pPr lvl="1" fontAlgn="base"/>
            <a:r>
              <a:rPr lang="en-US" sz="1600" b="1" i="0" u="none" strike="noStrike" dirty="0">
                <a:solidFill>
                  <a:srgbClr val="000000"/>
                </a:solidFill>
                <a:effectLst/>
              </a:rPr>
              <a:t>[4.]</a:t>
            </a:r>
            <a:r>
              <a:rPr lang="en-US" sz="1600" b="0" i="0" u="none" strike="noStrike" dirty="0">
                <a:solidFill>
                  <a:srgbClr val="000000"/>
                </a:solidFill>
                <a:effectLst/>
              </a:rPr>
              <a:t>West, J. H., Hall, P. C., Hanson, C. L., Barnes, M. D., Giraud-Carrier, C., &amp; Barrett, J. (2011). "There's an App for That: Content Analysis of Paid Health and Fitness Apps.“</a:t>
            </a:r>
          </a:p>
          <a:p>
            <a:pPr lvl="1" fontAlgn="base"/>
            <a:endParaRPr lang="en-US" sz="1600" b="0" i="0" u="none" strike="noStrike" dirty="0">
              <a:solidFill>
                <a:srgbClr val="000000"/>
              </a:solidFill>
              <a:effectLst/>
            </a:endParaRPr>
          </a:p>
          <a:p>
            <a:pPr lvl="1" fontAlgn="base"/>
            <a:r>
              <a:rPr lang="en-US" sz="1600" b="1" i="0" u="none" strike="noStrike" dirty="0">
                <a:solidFill>
                  <a:srgbClr val="000000"/>
                </a:solidFill>
                <a:effectLst/>
              </a:rPr>
              <a:t>[5.]</a:t>
            </a:r>
            <a:r>
              <a:rPr lang="en-US" sz="1600" b="0" i="0" u="none" strike="noStrike" dirty="0">
                <a:solidFill>
                  <a:srgbClr val="000000"/>
                </a:solidFill>
                <a:effectLst/>
              </a:rPr>
              <a:t>Lee, H. E., &amp; Cho, J. (Year not provided). "What Motivates Users to Continue Using Diet and Fitness Apps? Application of the Uses and Gratifications Approach."</a:t>
            </a:r>
          </a:p>
          <a:p>
            <a:pPr lvl="1" fontAlgn="base"/>
            <a:br>
              <a:rPr lang="en-US" sz="1600" b="0" dirty="0">
                <a:effectLst/>
              </a:rPr>
            </a:br>
            <a:endParaRPr lang="en-US" sz="1600" b="0" dirty="0">
              <a:effectLst/>
            </a:endParaRPr>
          </a:p>
          <a:p>
            <a:br>
              <a:rPr lang="en-US" sz="1600" dirty="0"/>
            </a:br>
            <a:endParaRPr lang="en-IN" sz="1600" dirty="0"/>
          </a:p>
        </p:txBody>
      </p:sp>
    </p:spTree>
    <p:extLst>
      <p:ext uri="{BB962C8B-B14F-4D97-AF65-F5344CB8AC3E}">
        <p14:creationId xmlns:p14="http://schemas.microsoft.com/office/powerpoint/2010/main" val="24112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374904" y="320040"/>
            <a:ext cx="8321040" cy="1200329"/>
          </a:xfrm>
          <a:prstGeom prst="rect">
            <a:avLst/>
          </a:prstGeom>
          <a:noFill/>
        </p:spPr>
        <p:txBody>
          <a:bodyPr wrap="square" rtlCol="0">
            <a:spAutoFit/>
          </a:bodyPr>
          <a:lstStyle/>
          <a:p>
            <a:r>
              <a:rPr lang="en-US" sz="3600" b="1" dirty="0">
                <a:solidFill>
                  <a:schemeClr val="tx2"/>
                </a:solidFill>
                <a:latin typeface="+mj-lt"/>
              </a:rPr>
              <a:t>Results</a:t>
            </a:r>
          </a:p>
          <a:p>
            <a:endParaRPr lang="en-US" sz="3600" b="1" dirty="0">
              <a:solidFill>
                <a:schemeClr val="tx2"/>
              </a:solidFill>
              <a:latin typeface="+mj-lt"/>
            </a:endParaRPr>
          </a:p>
        </p:txBody>
      </p:sp>
      <p:pic>
        <p:nvPicPr>
          <p:cNvPr id="7" name="Picture 6">
            <a:extLst>
              <a:ext uri="{FF2B5EF4-FFF2-40B4-BE49-F238E27FC236}">
                <a16:creationId xmlns:a16="http://schemas.microsoft.com/office/drawing/2014/main" id="{33156C32-3794-E88A-372C-0CAE8E0C42A0}"/>
              </a:ext>
            </a:extLst>
          </p:cNvPr>
          <p:cNvPicPr>
            <a:picLocks noChangeAspect="1"/>
          </p:cNvPicPr>
          <p:nvPr/>
        </p:nvPicPr>
        <p:blipFill>
          <a:blip r:embed="rId2"/>
          <a:stretch>
            <a:fillRect/>
          </a:stretch>
        </p:blipFill>
        <p:spPr>
          <a:xfrm>
            <a:off x="0" y="936743"/>
            <a:ext cx="8942832" cy="2714549"/>
          </a:xfrm>
          <a:prstGeom prst="rect">
            <a:avLst/>
          </a:prstGeom>
        </p:spPr>
      </p:pic>
      <p:pic>
        <p:nvPicPr>
          <p:cNvPr id="3" name="Picture 2">
            <a:extLst>
              <a:ext uri="{FF2B5EF4-FFF2-40B4-BE49-F238E27FC236}">
                <a16:creationId xmlns:a16="http://schemas.microsoft.com/office/drawing/2014/main" id="{2FF1CE12-8E4E-9F7E-9651-4D9DE5775AEB}"/>
              </a:ext>
            </a:extLst>
          </p:cNvPr>
          <p:cNvPicPr>
            <a:picLocks noChangeAspect="1"/>
          </p:cNvPicPr>
          <p:nvPr/>
        </p:nvPicPr>
        <p:blipFill>
          <a:blip r:embed="rId3"/>
          <a:stretch>
            <a:fillRect/>
          </a:stretch>
        </p:blipFill>
        <p:spPr>
          <a:xfrm>
            <a:off x="0" y="3010812"/>
            <a:ext cx="8942832" cy="3790335"/>
          </a:xfrm>
          <a:prstGeom prst="rect">
            <a:avLst/>
          </a:prstGeom>
        </p:spPr>
      </p:pic>
      <p:sp>
        <p:nvSpPr>
          <p:cNvPr id="9" name="Rectangle: Rounded Corners 8">
            <a:extLst>
              <a:ext uri="{FF2B5EF4-FFF2-40B4-BE49-F238E27FC236}">
                <a16:creationId xmlns:a16="http://schemas.microsoft.com/office/drawing/2014/main" id="{A521FDD3-D30F-1FEE-3A9E-BDC0BD77D9CB}"/>
              </a:ext>
            </a:extLst>
          </p:cNvPr>
          <p:cNvSpPr/>
          <p:nvPr/>
        </p:nvSpPr>
        <p:spPr>
          <a:xfrm>
            <a:off x="493776" y="2771041"/>
            <a:ext cx="8083296" cy="1920240"/>
          </a:xfrm>
          <a:prstGeom prst="round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FFFF00"/>
                </a:solidFill>
              </a:ln>
              <a:effectLst/>
            </a:endParaRPr>
          </a:p>
        </p:txBody>
      </p:sp>
      <p:sp>
        <p:nvSpPr>
          <p:cNvPr id="10" name="Arrow: Down 9">
            <a:extLst>
              <a:ext uri="{FF2B5EF4-FFF2-40B4-BE49-F238E27FC236}">
                <a16:creationId xmlns:a16="http://schemas.microsoft.com/office/drawing/2014/main" id="{7F36F4A7-A14D-3362-0355-D60B7EB212AB}"/>
              </a:ext>
            </a:extLst>
          </p:cNvPr>
          <p:cNvSpPr/>
          <p:nvPr/>
        </p:nvSpPr>
        <p:spPr>
          <a:xfrm>
            <a:off x="6272784" y="1792224"/>
            <a:ext cx="713232" cy="1453896"/>
          </a:xfrm>
          <a:prstGeom prst="downArrow">
            <a:avLst/>
          </a:prstGeom>
          <a:solidFill>
            <a:srgbClr val="FFFF0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81437D18-37DF-AC32-1DB3-DD6659757F5E}"/>
              </a:ext>
            </a:extLst>
          </p:cNvPr>
          <p:cNvSpPr/>
          <p:nvPr/>
        </p:nvSpPr>
        <p:spPr>
          <a:xfrm>
            <a:off x="128016" y="3998100"/>
            <a:ext cx="1060704" cy="770456"/>
          </a:xfrm>
          <a:prstGeom prst="rightArrow">
            <a:avLst/>
          </a:prstGeom>
          <a:solidFill>
            <a:srgbClr val="FFFF0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72C9BEBF-C180-A96A-F2AE-618EA1D289A0}"/>
              </a:ext>
            </a:extLst>
          </p:cNvPr>
          <p:cNvSpPr/>
          <p:nvPr/>
        </p:nvSpPr>
        <p:spPr>
          <a:xfrm>
            <a:off x="1673352" y="4721680"/>
            <a:ext cx="5404104" cy="1080980"/>
          </a:xfrm>
          <a:prstGeom prst="ellipse">
            <a:avLst/>
          </a:prstGeom>
          <a:noFill/>
          <a:ln w="76200">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8D41467A-8180-0386-2D0E-0A09482611BF}"/>
              </a:ext>
            </a:extLst>
          </p:cNvPr>
          <p:cNvSpPr/>
          <p:nvPr/>
        </p:nvSpPr>
        <p:spPr>
          <a:xfrm>
            <a:off x="4572000" y="5906156"/>
            <a:ext cx="484632" cy="859194"/>
          </a:xfrm>
          <a:prstGeom prst="upArrow">
            <a:avLst/>
          </a:prstGeom>
          <a:solidFill>
            <a:srgbClr val="FFFF0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5350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219456" y="469426"/>
            <a:ext cx="8321040" cy="1200329"/>
          </a:xfrm>
          <a:prstGeom prst="rect">
            <a:avLst/>
          </a:prstGeom>
          <a:noFill/>
        </p:spPr>
        <p:txBody>
          <a:bodyPr wrap="square" rtlCol="0">
            <a:spAutoFit/>
          </a:bodyPr>
          <a:lstStyle/>
          <a:p>
            <a:r>
              <a:rPr lang="en-US" sz="3600" b="1" dirty="0">
                <a:solidFill>
                  <a:schemeClr val="tx2"/>
                </a:solidFill>
                <a:latin typeface="+mj-lt"/>
              </a:rPr>
              <a:t>Results</a:t>
            </a:r>
          </a:p>
          <a:p>
            <a:endParaRPr lang="en-US" sz="3600" b="1" dirty="0">
              <a:solidFill>
                <a:schemeClr val="tx2"/>
              </a:solidFill>
              <a:latin typeface="+mj-lt"/>
            </a:endParaRPr>
          </a:p>
        </p:txBody>
      </p:sp>
      <p:pic>
        <p:nvPicPr>
          <p:cNvPr id="4" name="Picture 3">
            <a:extLst>
              <a:ext uri="{FF2B5EF4-FFF2-40B4-BE49-F238E27FC236}">
                <a16:creationId xmlns:a16="http://schemas.microsoft.com/office/drawing/2014/main" id="{3C3ABF50-40EA-9791-5DD4-8396E93FEF0D}"/>
              </a:ext>
            </a:extLst>
          </p:cNvPr>
          <p:cNvPicPr>
            <a:picLocks noChangeAspect="1"/>
          </p:cNvPicPr>
          <p:nvPr/>
        </p:nvPicPr>
        <p:blipFill>
          <a:blip r:embed="rId2"/>
          <a:stretch>
            <a:fillRect/>
          </a:stretch>
        </p:blipFill>
        <p:spPr>
          <a:xfrm>
            <a:off x="0" y="1340571"/>
            <a:ext cx="9006840" cy="3661197"/>
          </a:xfrm>
          <a:prstGeom prst="rect">
            <a:avLst/>
          </a:prstGeom>
        </p:spPr>
      </p:pic>
      <p:sp>
        <p:nvSpPr>
          <p:cNvPr id="9" name="Flowchart: Decision 8">
            <a:extLst>
              <a:ext uri="{FF2B5EF4-FFF2-40B4-BE49-F238E27FC236}">
                <a16:creationId xmlns:a16="http://schemas.microsoft.com/office/drawing/2014/main" id="{8A96BF0A-9B6B-DBB2-B19C-7FA489504219}"/>
              </a:ext>
            </a:extLst>
          </p:cNvPr>
          <p:cNvSpPr/>
          <p:nvPr/>
        </p:nvSpPr>
        <p:spPr>
          <a:xfrm>
            <a:off x="3054096" y="1170432"/>
            <a:ext cx="2843784" cy="2359153"/>
          </a:xfrm>
          <a:prstGeom prst="flowChartDecision">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75448573-E6DA-AE7A-A36F-4FE8EF201C01}"/>
              </a:ext>
            </a:extLst>
          </p:cNvPr>
          <p:cNvSpPr/>
          <p:nvPr/>
        </p:nvSpPr>
        <p:spPr>
          <a:xfrm>
            <a:off x="3621024" y="3678353"/>
            <a:ext cx="1682496" cy="2710221"/>
          </a:xfrm>
          <a:prstGeom prst="upArrow">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53724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219456" y="469426"/>
            <a:ext cx="8321040" cy="1200329"/>
          </a:xfrm>
          <a:prstGeom prst="rect">
            <a:avLst/>
          </a:prstGeom>
          <a:noFill/>
        </p:spPr>
        <p:txBody>
          <a:bodyPr wrap="square" rtlCol="0">
            <a:spAutoFit/>
          </a:bodyPr>
          <a:lstStyle/>
          <a:p>
            <a:r>
              <a:rPr lang="en-US" sz="3600" b="1" dirty="0">
                <a:solidFill>
                  <a:schemeClr val="tx2"/>
                </a:solidFill>
                <a:latin typeface="+mj-lt"/>
              </a:rPr>
              <a:t>Results</a:t>
            </a:r>
          </a:p>
          <a:p>
            <a:endParaRPr lang="en-US" sz="3600" b="1" dirty="0">
              <a:solidFill>
                <a:schemeClr val="tx2"/>
              </a:solidFill>
              <a:latin typeface="+mj-lt"/>
            </a:endParaRPr>
          </a:p>
        </p:txBody>
      </p:sp>
      <p:pic>
        <p:nvPicPr>
          <p:cNvPr id="3" name="Picture 2">
            <a:extLst>
              <a:ext uri="{FF2B5EF4-FFF2-40B4-BE49-F238E27FC236}">
                <a16:creationId xmlns:a16="http://schemas.microsoft.com/office/drawing/2014/main" id="{BADC03FE-C8D7-FDBD-C5BC-3A36A0026C50}"/>
              </a:ext>
            </a:extLst>
          </p:cNvPr>
          <p:cNvPicPr>
            <a:picLocks noChangeAspect="1"/>
          </p:cNvPicPr>
          <p:nvPr/>
        </p:nvPicPr>
        <p:blipFill>
          <a:blip r:embed="rId2"/>
          <a:stretch>
            <a:fillRect/>
          </a:stretch>
        </p:blipFill>
        <p:spPr>
          <a:xfrm>
            <a:off x="0" y="1429351"/>
            <a:ext cx="9006840" cy="4365057"/>
          </a:xfrm>
          <a:prstGeom prst="rect">
            <a:avLst/>
          </a:prstGeom>
        </p:spPr>
      </p:pic>
      <p:sp>
        <p:nvSpPr>
          <p:cNvPr id="8" name="Flowchart: Alternate Process 7">
            <a:extLst>
              <a:ext uri="{FF2B5EF4-FFF2-40B4-BE49-F238E27FC236}">
                <a16:creationId xmlns:a16="http://schemas.microsoft.com/office/drawing/2014/main" id="{9626994B-925D-FF45-E20A-D98FDA48A614}"/>
              </a:ext>
            </a:extLst>
          </p:cNvPr>
          <p:cNvSpPr/>
          <p:nvPr/>
        </p:nvSpPr>
        <p:spPr>
          <a:xfrm>
            <a:off x="3758184" y="4489703"/>
            <a:ext cx="1627632" cy="841249"/>
          </a:xfrm>
          <a:prstGeom prst="flowChartAlternateProcess">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4F4AD262-CF13-B69A-BCAA-8CD8FC4D0296}"/>
              </a:ext>
            </a:extLst>
          </p:cNvPr>
          <p:cNvSpPr/>
          <p:nvPr/>
        </p:nvSpPr>
        <p:spPr>
          <a:xfrm>
            <a:off x="1069848" y="4084480"/>
            <a:ext cx="2505456" cy="1709928"/>
          </a:xfrm>
          <a:prstGeom prst="rightArrow">
            <a:avLst/>
          </a:prstGeom>
          <a:solidFill>
            <a:srgbClr val="FFFF00"/>
          </a:solidFill>
          <a:ln>
            <a:solidFill>
              <a:srgbClr val="7030A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9447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B211E-381E-19D4-125D-81A5D7E70CEB}"/>
              </a:ext>
            </a:extLst>
          </p:cNvPr>
          <p:cNvPicPr>
            <a:picLocks noChangeAspect="1"/>
          </p:cNvPicPr>
          <p:nvPr/>
        </p:nvPicPr>
        <p:blipFill>
          <a:blip r:embed="rId2"/>
          <a:stretch>
            <a:fillRect/>
          </a:stretch>
        </p:blipFill>
        <p:spPr>
          <a:xfrm>
            <a:off x="4379976" y="0"/>
            <a:ext cx="4641742" cy="6858000"/>
          </a:xfrm>
          <a:prstGeom prst="rect">
            <a:avLst/>
          </a:prstGeom>
        </p:spPr>
      </p:pic>
      <p:pic>
        <p:nvPicPr>
          <p:cNvPr id="9" name="Picture 8">
            <a:extLst>
              <a:ext uri="{FF2B5EF4-FFF2-40B4-BE49-F238E27FC236}">
                <a16:creationId xmlns:a16="http://schemas.microsoft.com/office/drawing/2014/main" id="{10395577-C3C2-1CB2-022B-4C37AFDEABC5}"/>
              </a:ext>
            </a:extLst>
          </p:cNvPr>
          <p:cNvPicPr>
            <a:picLocks noChangeAspect="1"/>
          </p:cNvPicPr>
          <p:nvPr/>
        </p:nvPicPr>
        <p:blipFill>
          <a:blip r:embed="rId3"/>
          <a:stretch>
            <a:fillRect/>
          </a:stretch>
        </p:blipFill>
        <p:spPr>
          <a:xfrm>
            <a:off x="0" y="1304074"/>
            <a:ext cx="4475747" cy="7154126"/>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219456" y="469426"/>
            <a:ext cx="8321040" cy="1200329"/>
          </a:xfrm>
          <a:prstGeom prst="rect">
            <a:avLst/>
          </a:prstGeom>
          <a:noFill/>
        </p:spPr>
        <p:txBody>
          <a:bodyPr wrap="square" rtlCol="0">
            <a:spAutoFit/>
          </a:bodyPr>
          <a:lstStyle/>
          <a:p>
            <a:r>
              <a:rPr lang="en-US" sz="3600" b="1" dirty="0">
                <a:solidFill>
                  <a:schemeClr val="tx2"/>
                </a:solidFill>
                <a:latin typeface="+mj-lt"/>
              </a:rPr>
              <a:t>Results</a:t>
            </a:r>
          </a:p>
          <a:p>
            <a:endParaRPr lang="en-US" sz="3600" b="1" dirty="0">
              <a:solidFill>
                <a:schemeClr val="tx2"/>
              </a:solidFill>
              <a:latin typeface="+mj-lt"/>
            </a:endParaRPr>
          </a:p>
        </p:txBody>
      </p:sp>
      <p:sp>
        <p:nvSpPr>
          <p:cNvPr id="10" name="Oval 9">
            <a:extLst>
              <a:ext uri="{FF2B5EF4-FFF2-40B4-BE49-F238E27FC236}">
                <a16:creationId xmlns:a16="http://schemas.microsoft.com/office/drawing/2014/main" id="{9B6D438A-F352-6D07-950F-015FEEA4C5C2}"/>
              </a:ext>
            </a:extLst>
          </p:cNvPr>
          <p:cNvSpPr/>
          <p:nvPr/>
        </p:nvSpPr>
        <p:spPr>
          <a:xfrm>
            <a:off x="3118104" y="2495259"/>
            <a:ext cx="1069848" cy="778293"/>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Alternate Process 10">
            <a:extLst>
              <a:ext uri="{FF2B5EF4-FFF2-40B4-BE49-F238E27FC236}">
                <a16:creationId xmlns:a16="http://schemas.microsoft.com/office/drawing/2014/main" id="{CB5CD784-F4C2-D441-BB47-58D350FDA2E8}"/>
              </a:ext>
            </a:extLst>
          </p:cNvPr>
          <p:cNvSpPr/>
          <p:nvPr/>
        </p:nvSpPr>
        <p:spPr>
          <a:xfrm>
            <a:off x="122282" y="3291840"/>
            <a:ext cx="1331614" cy="557784"/>
          </a:xfrm>
          <a:prstGeom prst="flowChartAlternateProcess">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8911F01E-F38D-2367-DA2C-8655DBEC5D24}"/>
              </a:ext>
            </a:extLst>
          </p:cNvPr>
          <p:cNvSpPr/>
          <p:nvPr/>
        </p:nvSpPr>
        <p:spPr>
          <a:xfrm>
            <a:off x="429768" y="2139181"/>
            <a:ext cx="603504" cy="1070363"/>
          </a:xfrm>
          <a:prstGeom prst="downArrow">
            <a:avLst/>
          </a:prstGeom>
          <a:solidFill>
            <a:srgbClr val="FFFF0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C3823C06-2529-8D48-78B7-3A6D7FBA2D90}"/>
              </a:ext>
            </a:extLst>
          </p:cNvPr>
          <p:cNvSpPr/>
          <p:nvPr/>
        </p:nvSpPr>
        <p:spPr>
          <a:xfrm>
            <a:off x="1956816" y="2651760"/>
            <a:ext cx="1069848" cy="557784"/>
          </a:xfrm>
          <a:prstGeom prst="rightArrow">
            <a:avLst/>
          </a:prstGeom>
          <a:solidFill>
            <a:srgbClr val="FFFF0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Alternate Process 13">
            <a:extLst>
              <a:ext uri="{FF2B5EF4-FFF2-40B4-BE49-F238E27FC236}">
                <a16:creationId xmlns:a16="http://schemas.microsoft.com/office/drawing/2014/main" id="{C9B6F7AE-08C7-2AB3-092F-CFBE93B3B21B}"/>
              </a:ext>
            </a:extLst>
          </p:cNvPr>
          <p:cNvSpPr/>
          <p:nvPr/>
        </p:nvSpPr>
        <p:spPr>
          <a:xfrm>
            <a:off x="4475747" y="0"/>
            <a:ext cx="1321549" cy="246888"/>
          </a:xfrm>
          <a:prstGeom prst="flowChartAlternateProcess">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Alternate Process 14">
            <a:extLst>
              <a:ext uri="{FF2B5EF4-FFF2-40B4-BE49-F238E27FC236}">
                <a16:creationId xmlns:a16="http://schemas.microsoft.com/office/drawing/2014/main" id="{1E0A98AF-8F1E-DFE1-81CE-241EC30B92B4}"/>
              </a:ext>
            </a:extLst>
          </p:cNvPr>
          <p:cNvSpPr/>
          <p:nvPr/>
        </p:nvSpPr>
        <p:spPr>
          <a:xfrm>
            <a:off x="4379976" y="3849624"/>
            <a:ext cx="1417320" cy="274320"/>
          </a:xfrm>
          <a:prstGeom prst="flowChartAlternateProcess">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Alternate Process 15">
            <a:extLst>
              <a:ext uri="{FF2B5EF4-FFF2-40B4-BE49-F238E27FC236}">
                <a16:creationId xmlns:a16="http://schemas.microsoft.com/office/drawing/2014/main" id="{987B71F0-1976-2C9F-A8B5-49FBC2C67A61}"/>
              </a:ext>
            </a:extLst>
          </p:cNvPr>
          <p:cNvSpPr/>
          <p:nvPr/>
        </p:nvSpPr>
        <p:spPr>
          <a:xfrm>
            <a:off x="4379976" y="6355080"/>
            <a:ext cx="1417320" cy="274320"/>
          </a:xfrm>
          <a:prstGeom prst="flowChartAlternateProcess">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768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C2DD9-FCAE-C2FD-2E00-6EB0E8EA0A1E}"/>
              </a:ext>
            </a:extLst>
          </p:cNvPr>
          <p:cNvSpPr>
            <a:spLocks noGrp="1"/>
          </p:cNvSpPr>
          <p:nvPr>
            <p:ph type="title"/>
          </p:nvPr>
        </p:nvSpPr>
        <p:spPr>
          <a:xfrm>
            <a:off x="1097280" y="2581815"/>
            <a:ext cx="7306056" cy="1694370"/>
          </a:xfrm>
        </p:spPr>
        <p:txBody>
          <a:bodyPr>
            <a:normAutofit/>
          </a:bodyPr>
          <a:lstStyle/>
          <a:p>
            <a:pPr algn="ctr"/>
            <a:r>
              <a:rPr lang="en-US" sz="9600" dirty="0"/>
              <a:t>THE END</a:t>
            </a:r>
            <a:endParaRPr lang="en-IN" sz="9600" dirty="0"/>
          </a:p>
        </p:txBody>
      </p:sp>
    </p:spTree>
    <p:extLst>
      <p:ext uri="{BB962C8B-B14F-4D97-AF65-F5344CB8AC3E}">
        <p14:creationId xmlns:p14="http://schemas.microsoft.com/office/powerpoint/2010/main" val="206436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
        <p:cNvGrpSpPr/>
        <p:nvPr/>
      </p:nvGrpSpPr>
      <p:grpSpPr>
        <a:xfrm>
          <a:off x="0" y="0"/>
          <a:ext cx="0" cy="0"/>
          <a:chOff x="0" y="0"/>
          <a:chExt cx="0" cy="0"/>
        </a:xfrm>
      </p:grpSpPr>
      <p:pic>
        <p:nvPicPr>
          <p:cNvPr id="3" name="Picture 2">
            <a:extLst>
              <a:ext uri="{FF2B5EF4-FFF2-40B4-BE49-F238E27FC236}">
                <a16:creationId xmlns:a16="http://schemas.microsoft.com/office/drawing/2014/main" id="{62F56243-36DA-2173-ECCD-9472715E8B26}"/>
              </a:ext>
            </a:extLst>
          </p:cNvPr>
          <p:cNvPicPr>
            <a:picLocks noChangeAspect="1"/>
          </p:cNvPicPr>
          <p:nvPr/>
        </p:nvPicPr>
        <p:blipFill>
          <a:blip r:embed="rId2"/>
          <a:stretch>
            <a:fillRect/>
          </a:stretch>
        </p:blipFill>
        <p:spPr>
          <a:xfrm>
            <a:off x="4107836" y="0"/>
            <a:ext cx="4652116" cy="3287495"/>
          </a:xfrm>
          <a:prstGeom prst="rect">
            <a:avLst/>
          </a:prstGeom>
        </p:spPr>
      </p:pic>
      <p:sp>
        <p:nvSpPr>
          <p:cNvPr id="13" name="Google Shape;13;p1"/>
          <p:cNvSpPr txBox="1">
            <a:spLocks noGrp="1"/>
          </p:cNvSpPr>
          <p:nvPr>
            <p:ph type="title"/>
          </p:nvPr>
        </p:nvSpPr>
        <p:spPr>
          <a:xfrm>
            <a:off x="457200" y="821768"/>
            <a:ext cx="5791200" cy="722375"/>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Arial Black"/>
              <a:buNone/>
            </a:pPr>
            <a:r>
              <a:rPr lang="en-US" dirty="0"/>
              <a:t>CONTENT</a:t>
            </a:r>
            <a:endParaRPr dirty="0"/>
          </a:p>
        </p:txBody>
      </p:sp>
      <p:sp>
        <p:nvSpPr>
          <p:cNvPr id="14" name="Google Shape;14;p1"/>
          <p:cNvSpPr txBox="1">
            <a:spLocks noGrp="1"/>
          </p:cNvSpPr>
          <p:nvPr>
            <p:ph type="body" idx="1"/>
          </p:nvPr>
        </p:nvSpPr>
        <p:spPr>
          <a:xfrm>
            <a:off x="457200" y="2004829"/>
            <a:ext cx="7620000" cy="43737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dirty="0"/>
              <a:t>Introduction</a:t>
            </a:r>
            <a:endParaRPr dirty="0"/>
          </a:p>
          <a:p>
            <a:pPr marL="342900" lvl="0" indent="-342900" algn="l" rtl="0">
              <a:spcBef>
                <a:spcPts val="1000"/>
              </a:spcBef>
              <a:spcAft>
                <a:spcPts val="0"/>
              </a:spcAft>
              <a:buClr>
                <a:schemeClr val="dk1"/>
              </a:buClr>
              <a:buSzPts val="2000"/>
              <a:buFont typeface="Noto Sans Symbols"/>
              <a:buChar char="❖"/>
            </a:pPr>
            <a:r>
              <a:rPr lang="en-US" dirty="0"/>
              <a:t>Literature Survey</a:t>
            </a:r>
            <a:endParaRPr dirty="0"/>
          </a:p>
          <a:p>
            <a:pPr marL="342900" lvl="0" indent="-342900" algn="l" rtl="0">
              <a:spcBef>
                <a:spcPts val="1000"/>
              </a:spcBef>
              <a:spcAft>
                <a:spcPts val="0"/>
              </a:spcAft>
              <a:buClr>
                <a:schemeClr val="dk1"/>
              </a:buClr>
              <a:buSzPts val="2000"/>
              <a:buFont typeface="Noto Sans Symbols"/>
              <a:buChar char="❖"/>
            </a:pPr>
            <a:r>
              <a:rPr lang="en-US" dirty="0"/>
              <a:t>Limitations of Existing Systems</a:t>
            </a:r>
            <a:endParaRPr dirty="0"/>
          </a:p>
          <a:p>
            <a:pPr marL="342900" lvl="0" indent="-342900" algn="l" rtl="0">
              <a:spcBef>
                <a:spcPts val="1000"/>
              </a:spcBef>
              <a:spcAft>
                <a:spcPts val="0"/>
              </a:spcAft>
              <a:buClr>
                <a:schemeClr val="dk1"/>
              </a:buClr>
              <a:buSzPts val="2000"/>
              <a:buFont typeface="Noto Sans Symbols"/>
              <a:buChar char="❖"/>
            </a:pPr>
            <a:r>
              <a:rPr lang="en-US" dirty="0"/>
              <a:t>Research Gap and Research Challenges </a:t>
            </a:r>
            <a:endParaRPr dirty="0"/>
          </a:p>
          <a:p>
            <a:pPr marL="342900" lvl="0" indent="-342900" algn="l" rtl="0">
              <a:spcBef>
                <a:spcPts val="1000"/>
              </a:spcBef>
              <a:spcAft>
                <a:spcPts val="0"/>
              </a:spcAft>
              <a:buClr>
                <a:schemeClr val="dk1"/>
              </a:buClr>
              <a:buSzPts val="2000"/>
              <a:buFont typeface="Noto Sans Symbols"/>
              <a:buChar char="❖"/>
            </a:pPr>
            <a:r>
              <a:rPr lang="en-US" dirty="0"/>
              <a:t>Problem Statement</a:t>
            </a:r>
            <a:endParaRPr dirty="0"/>
          </a:p>
          <a:p>
            <a:pPr marL="342900" lvl="0" indent="-342900" algn="l" rtl="0">
              <a:spcBef>
                <a:spcPts val="1000"/>
              </a:spcBef>
              <a:spcAft>
                <a:spcPts val="0"/>
              </a:spcAft>
              <a:buClr>
                <a:schemeClr val="dk1"/>
              </a:buClr>
              <a:buSzPts val="2000"/>
              <a:buFont typeface="Noto Sans Symbols"/>
              <a:buChar char="❖"/>
            </a:pPr>
            <a:r>
              <a:rPr lang="en-US" dirty="0"/>
              <a:t>Objective</a:t>
            </a:r>
            <a:endParaRPr dirty="0"/>
          </a:p>
          <a:p>
            <a:pPr marL="342900" lvl="0" indent="-342900" algn="l" rtl="0">
              <a:spcBef>
                <a:spcPts val="1000"/>
              </a:spcBef>
              <a:spcAft>
                <a:spcPts val="0"/>
              </a:spcAft>
              <a:buClr>
                <a:schemeClr val="dk1"/>
              </a:buClr>
              <a:buSzPts val="2000"/>
              <a:buFont typeface="Noto Sans Symbols"/>
              <a:buChar char="❖"/>
            </a:pPr>
            <a:r>
              <a:rPr lang="en-US" dirty="0"/>
              <a:t>Proposed Methodology</a:t>
            </a:r>
            <a:endParaRPr dirty="0"/>
          </a:p>
          <a:p>
            <a:pPr marL="342900" lvl="0" indent="-342900" algn="l" rtl="0">
              <a:spcBef>
                <a:spcPts val="1000"/>
              </a:spcBef>
              <a:spcAft>
                <a:spcPts val="0"/>
              </a:spcAft>
              <a:buClr>
                <a:schemeClr val="dk1"/>
              </a:buClr>
              <a:buSzPts val="2000"/>
              <a:buFont typeface="Noto Sans Symbols"/>
              <a:buChar char="❖"/>
            </a:pPr>
            <a:r>
              <a:rPr lang="en-US" dirty="0"/>
              <a:t>Expected output </a:t>
            </a:r>
            <a:endParaRPr dirty="0"/>
          </a:p>
          <a:p>
            <a:pPr marL="342900" lvl="0" indent="-342900" algn="l" rtl="0">
              <a:spcBef>
                <a:spcPts val="1000"/>
              </a:spcBef>
              <a:spcAft>
                <a:spcPts val="0"/>
              </a:spcAft>
              <a:buClr>
                <a:schemeClr val="dk1"/>
              </a:buClr>
              <a:buSzPts val="2000"/>
              <a:buFont typeface="Noto Sans Symbols"/>
              <a:buChar char="❖"/>
            </a:pPr>
            <a:r>
              <a:rPr lang="en-US" dirty="0"/>
              <a:t>Subject Mapping (write which subjects you can Map)</a:t>
            </a:r>
            <a:endParaRPr dirty="0"/>
          </a:p>
          <a:p>
            <a:pPr marL="342900" lvl="0" indent="-342900" algn="l" rtl="0">
              <a:spcBef>
                <a:spcPts val="1000"/>
              </a:spcBef>
              <a:spcAft>
                <a:spcPts val="0"/>
              </a:spcAft>
              <a:buClr>
                <a:schemeClr val="dk1"/>
              </a:buClr>
              <a:buSzPts val="2000"/>
              <a:buFont typeface="Noto Sans Symbols"/>
              <a:buChar char="❖"/>
            </a:pPr>
            <a:r>
              <a:rPr lang="en-US" dirty="0"/>
              <a:t>References</a:t>
            </a:r>
            <a:endParaRPr dirty="0"/>
          </a:p>
          <a:p>
            <a:pPr marL="388620" lvl="0" indent="-342900" algn="l" rtl="0">
              <a:spcBef>
                <a:spcPts val="1000"/>
              </a:spcBef>
              <a:spcAft>
                <a:spcPts val="0"/>
              </a:spcAft>
              <a:buClr>
                <a:schemeClr val="dk1"/>
              </a:buClr>
              <a:buSzPts val="20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6B40AE-004D-7992-F38E-4E16CB346063}"/>
              </a:ext>
            </a:extLst>
          </p:cNvPr>
          <p:cNvPicPr>
            <a:picLocks noChangeAspect="1"/>
          </p:cNvPicPr>
          <p:nvPr/>
        </p:nvPicPr>
        <p:blipFill>
          <a:blip r:embed="rId2"/>
          <a:stretch>
            <a:fillRect/>
          </a:stretch>
        </p:blipFill>
        <p:spPr>
          <a:xfrm>
            <a:off x="5056632" y="90070"/>
            <a:ext cx="3177752" cy="2269081"/>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374904" y="673268"/>
            <a:ext cx="8321040" cy="646331"/>
          </a:xfrm>
          <a:prstGeom prst="rect">
            <a:avLst/>
          </a:prstGeom>
          <a:noFill/>
        </p:spPr>
        <p:txBody>
          <a:bodyPr wrap="square" rtlCol="0">
            <a:spAutoFit/>
          </a:bodyPr>
          <a:lstStyle/>
          <a:p>
            <a:r>
              <a:rPr lang="en-US" sz="3600" b="1" dirty="0">
                <a:solidFill>
                  <a:schemeClr val="tx2"/>
                </a:solidFill>
                <a:latin typeface="+mj-lt"/>
              </a:rPr>
              <a:t>INTRODUCTION</a:t>
            </a:r>
            <a:endParaRPr lang="en-IN" sz="3600" b="1" dirty="0">
              <a:solidFill>
                <a:schemeClr val="tx2"/>
              </a:solidFill>
              <a:latin typeface="+mj-lt"/>
            </a:endParaRP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1902797"/>
            <a:ext cx="8247888" cy="4955203"/>
          </a:xfrm>
          <a:prstGeom prst="rect">
            <a:avLst/>
          </a:prstGeom>
          <a:noFill/>
        </p:spPr>
        <p:txBody>
          <a:bodyPr wrap="square" rtlCol="0">
            <a:spAutoFit/>
          </a:bodyPr>
          <a:lstStyle/>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Overview of Quantum Fit Project:</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Quantum Fit is a revolutionary web-based fitness platform designed to cater to individual health and well-being.</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It serves as a personalized fitness hub, leveraging user-provided data to create tailored diet plans and training routines.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Importance of Personalized Fitness in Contemporary Society:</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In today's fast-paced world, generic fitness solutions may not address the diverse and unique needs of individuals.</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Quantum Fit acknowledges the significance of personalized fitness, recognizing that one-size-fits-all approaches often fall short in delivering optimal health outcomes.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Motivation Behind Developing Quantum Fit:</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The motivation behind Quantum Fit stems from a commitment to empowering individuals on their fitness journeys.</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By amalgamating user-provided data seamlessly, Quantum Fit aims to bridge the gap between generic fitness solutions and the need for tailored, effective health plans.</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The project envisions a future where everyone can access personalized fitness guidance, ultimately enhancing their overall well-being.</a:t>
            </a:r>
          </a:p>
          <a:p>
            <a:pPr rtl="0">
              <a:spcBef>
                <a:spcPts val="0"/>
              </a:spcBef>
              <a:spcAft>
                <a:spcPts val="0"/>
              </a:spcAft>
            </a:pPr>
            <a:br>
              <a:rPr lang="en-US" b="0" dirty="0">
                <a:effectLst/>
              </a:rPr>
            </a:br>
            <a:endParaRPr lang="en-US" b="0" dirty="0">
              <a:effectLst/>
            </a:endParaRPr>
          </a:p>
          <a:p>
            <a:br>
              <a:rPr lang="en-US" dirty="0"/>
            </a:br>
            <a:endParaRPr lang="en-IN" dirty="0"/>
          </a:p>
        </p:txBody>
      </p:sp>
    </p:spTree>
    <p:extLst>
      <p:ext uri="{BB962C8B-B14F-4D97-AF65-F5344CB8AC3E}">
        <p14:creationId xmlns:p14="http://schemas.microsoft.com/office/powerpoint/2010/main" val="9316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411480" y="429768"/>
            <a:ext cx="8321040" cy="646331"/>
          </a:xfrm>
          <a:prstGeom prst="rect">
            <a:avLst/>
          </a:prstGeom>
          <a:noFill/>
        </p:spPr>
        <p:txBody>
          <a:bodyPr wrap="square" rtlCol="0">
            <a:spAutoFit/>
          </a:bodyPr>
          <a:lstStyle/>
          <a:p>
            <a:r>
              <a:rPr lang="en-US" sz="3600" b="1" dirty="0">
                <a:solidFill>
                  <a:schemeClr val="tx2"/>
                </a:solidFill>
                <a:latin typeface="+mj-lt"/>
              </a:rPr>
              <a:t>LITERATURE SURVEY</a:t>
            </a:r>
          </a:p>
        </p:txBody>
      </p:sp>
      <p:graphicFrame>
        <p:nvGraphicFramePr>
          <p:cNvPr id="4" name="Table 3">
            <a:extLst>
              <a:ext uri="{FF2B5EF4-FFF2-40B4-BE49-F238E27FC236}">
                <a16:creationId xmlns:a16="http://schemas.microsoft.com/office/drawing/2014/main" id="{D7F2D1C2-DEF2-67EB-B1E3-9596EA81679D}"/>
              </a:ext>
            </a:extLst>
          </p:cNvPr>
          <p:cNvGraphicFramePr>
            <a:graphicFrameLocks noGrp="1"/>
          </p:cNvGraphicFramePr>
          <p:nvPr>
            <p:extLst>
              <p:ext uri="{D42A27DB-BD31-4B8C-83A1-F6EECF244321}">
                <p14:modId xmlns:p14="http://schemas.microsoft.com/office/powerpoint/2010/main" val="2330969697"/>
              </p:ext>
            </p:extLst>
          </p:nvPr>
        </p:nvGraphicFramePr>
        <p:xfrm>
          <a:off x="411480" y="1076099"/>
          <a:ext cx="8321040" cy="5636254"/>
        </p:xfrm>
        <a:graphic>
          <a:graphicData uri="http://schemas.openxmlformats.org/drawingml/2006/table">
            <a:tbl>
              <a:tblPr firstRow="1" bandRow="1"/>
              <a:tblGrid>
                <a:gridCol w="594360">
                  <a:extLst>
                    <a:ext uri="{9D8B030D-6E8A-4147-A177-3AD203B41FA5}">
                      <a16:colId xmlns:a16="http://schemas.microsoft.com/office/drawing/2014/main" val="3455829029"/>
                    </a:ext>
                  </a:extLst>
                </a:gridCol>
                <a:gridCol w="3017520">
                  <a:extLst>
                    <a:ext uri="{9D8B030D-6E8A-4147-A177-3AD203B41FA5}">
                      <a16:colId xmlns:a16="http://schemas.microsoft.com/office/drawing/2014/main" val="3800368282"/>
                    </a:ext>
                  </a:extLst>
                </a:gridCol>
                <a:gridCol w="2628900">
                  <a:extLst>
                    <a:ext uri="{9D8B030D-6E8A-4147-A177-3AD203B41FA5}">
                      <a16:colId xmlns:a16="http://schemas.microsoft.com/office/drawing/2014/main" val="774815656"/>
                    </a:ext>
                  </a:extLst>
                </a:gridCol>
                <a:gridCol w="2080260">
                  <a:extLst>
                    <a:ext uri="{9D8B030D-6E8A-4147-A177-3AD203B41FA5}">
                      <a16:colId xmlns:a16="http://schemas.microsoft.com/office/drawing/2014/main" val="712582034"/>
                    </a:ext>
                  </a:extLst>
                </a:gridCol>
              </a:tblGrid>
              <a:tr h="482109">
                <a:tc>
                  <a:txBody>
                    <a:bodyPr/>
                    <a:lstStyle/>
                    <a:p>
                      <a:pPr algn="ctr"/>
                      <a:r>
                        <a:rPr lang="en-US" sz="1600" b="0" dirty="0">
                          <a:latin typeface="+mj-lt"/>
                        </a:rPr>
                        <a:t>SN.</a:t>
                      </a:r>
                      <a:endParaRPr lang="en-IN" sz="1600" b="0" dirty="0">
                        <a:latin typeface="+mj-lt"/>
                      </a:endParaRPr>
                    </a:p>
                  </a:txBody>
                  <a:tcPr>
                    <a:solidFill>
                      <a:schemeClr val="tx2">
                        <a:lumMod val="60000"/>
                        <a:lumOff val="40000"/>
                      </a:schemeClr>
                    </a:solidFill>
                  </a:tcPr>
                </a:tc>
                <a:tc>
                  <a:txBody>
                    <a:bodyPr/>
                    <a:lstStyle/>
                    <a:p>
                      <a:pPr algn="ctr"/>
                      <a:r>
                        <a:rPr lang="en-US" sz="1600" b="0" dirty="0">
                          <a:latin typeface="+mj-lt"/>
                        </a:rPr>
                        <a:t>AUTHORS</a:t>
                      </a:r>
                      <a:endParaRPr lang="en-IN" sz="1600" b="0" dirty="0">
                        <a:latin typeface="+mj-lt"/>
                      </a:endParaRPr>
                    </a:p>
                  </a:txBody>
                  <a:tcPr>
                    <a:solidFill>
                      <a:schemeClr val="tx2">
                        <a:lumMod val="60000"/>
                        <a:lumOff val="40000"/>
                      </a:schemeClr>
                    </a:solidFill>
                  </a:tcPr>
                </a:tc>
                <a:tc>
                  <a:txBody>
                    <a:bodyPr/>
                    <a:lstStyle/>
                    <a:p>
                      <a:pPr algn="ctr"/>
                      <a:r>
                        <a:rPr lang="en-US" sz="1600" b="0" dirty="0">
                          <a:latin typeface="+mj-lt"/>
                        </a:rPr>
                        <a:t>TITLE</a:t>
                      </a:r>
                      <a:endParaRPr lang="en-IN" sz="1600" b="0" dirty="0">
                        <a:latin typeface="+mj-lt"/>
                      </a:endParaRPr>
                    </a:p>
                  </a:txBody>
                  <a:tcPr>
                    <a:solidFill>
                      <a:schemeClr val="tx2">
                        <a:lumMod val="60000"/>
                        <a:lumOff val="40000"/>
                      </a:schemeClr>
                    </a:solidFill>
                  </a:tcPr>
                </a:tc>
                <a:tc>
                  <a:txBody>
                    <a:bodyPr/>
                    <a:lstStyle/>
                    <a:p>
                      <a:pPr algn="ctr"/>
                      <a:r>
                        <a:rPr lang="en-US" sz="1600" b="0" dirty="0">
                          <a:latin typeface="+mj-lt"/>
                        </a:rPr>
                        <a:t>ABSTRACT</a:t>
                      </a:r>
                      <a:endParaRPr lang="en-IN" sz="1600" b="0" dirty="0">
                        <a:latin typeface="+mj-lt"/>
                      </a:endParaRPr>
                    </a:p>
                  </a:txBody>
                  <a:tcPr>
                    <a:solidFill>
                      <a:schemeClr val="tx2">
                        <a:lumMod val="60000"/>
                        <a:lumOff val="40000"/>
                      </a:schemeClr>
                    </a:solidFill>
                  </a:tcPr>
                </a:tc>
                <a:extLst>
                  <a:ext uri="{0D108BD9-81ED-4DB2-BD59-A6C34878D82A}">
                    <a16:rowId xmlns:a16="http://schemas.microsoft.com/office/drawing/2014/main" val="4271910736"/>
                  </a:ext>
                </a:extLst>
              </a:tr>
              <a:tr h="1363313">
                <a:tc>
                  <a:txBody>
                    <a:bodyPr/>
                    <a:lstStyle/>
                    <a:p>
                      <a:pPr algn="ctr"/>
                      <a:r>
                        <a:rPr lang="en-US" sz="1600" b="1" dirty="0"/>
                        <a:t>1</a:t>
                      </a:r>
                      <a:endParaRPr lang="en-IN" sz="1600" b="1" dirty="0"/>
                    </a:p>
                  </a:txBody>
                  <a:tcPr>
                    <a:solidFill>
                      <a:schemeClr val="tx2">
                        <a:lumMod val="40000"/>
                        <a:lumOff val="60000"/>
                      </a:schemeClr>
                    </a:solidFill>
                  </a:tcPr>
                </a:tc>
                <a:tc>
                  <a:txBody>
                    <a:bodyPr/>
                    <a:lstStyle/>
                    <a:p>
                      <a:pPr algn="ctr"/>
                      <a:r>
                        <a:rPr lang="en-IN" sz="1600" dirty="0"/>
                        <a:t> Cameron Lister, Joshua H West,  Ben Cannon Tyler Sax &amp; David </a:t>
                      </a:r>
                      <a:r>
                        <a:rPr lang="en-IN" sz="1600" dirty="0" err="1"/>
                        <a:t>Brodegard</a:t>
                      </a:r>
                      <a:endParaRPr lang="en-IN" sz="1600" dirty="0"/>
                    </a:p>
                  </a:txBody>
                  <a:tcPr/>
                </a:tc>
                <a:tc>
                  <a:txBody>
                    <a:bodyPr/>
                    <a:lstStyle/>
                    <a:p>
                      <a:pPr algn="ctr"/>
                      <a:r>
                        <a:rPr lang="en-US" sz="1600" dirty="0"/>
                        <a:t>Just a Fad? Gamification in Health and Fitness Apps</a:t>
                      </a:r>
                      <a:endParaRPr lang="en-IN" sz="1600" dirty="0"/>
                    </a:p>
                  </a:txBody>
                  <a:tcPr/>
                </a:tc>
                <a:tc>
                  <a:txBody>
                    <a:bodyPr/>
                    <a:lstStyle/>
                    <a:p>
                      <a:pPr algn="ctr"/>
                      <a:r>
                        <a:rPr lang="en-US" sz="1000" b="0" i="0" kern="1200" dirty="0">
                          <a:solidFill>
                            <a:schemeClr val="tx1"/>
                          </a:solidFill>
                          <a:effectLst/>
                          <a:latin typeface="+mn-lt"/>
                          <a:ea typeface="+mn-ea"/>
                          <a:cs typeface="+mn-cs"/>
                        </a:rPr>
                        <a:t>A 2014 study on 132 health apps found widespread gamification but lacked adherence to guidelines. Integrating behavioral theory is crucial for enhancing health app efficacy, showcasing potential in the evolving mobile health landscape.</a:t>
                      </a:r>
                    </a:p>
                  </a:txBody>
                  <a:tcPr/>
                </a:tc>
                <a:extLst>
                  <a:ext uri="{0D108BD9-81ED-4DB2-BD59-A6C34878D82A}">
                    <a16:rowId xmlns:a16="http://schemas.microsoft.com/office/drawing/2014/main" val="602593273"/>
                  </a:ext>
                </a:extLst>
              </a:tr>
              <a:tr h="1870592">
                <a:tc>
                  <a:txBody>
                    <a:bodyPr/>
                    <a:lstStyle/>
                    <a:p>
                      <a:pPr algn="ctr"/>
                      <a:r>
                        <a:rPr lang="en-US" sz="1600" b="1" dirty="0"/>
                        <a:t>2</a:t>
                      </a:r>
                      <a:endParaRPr lang="en-IN" sz="1600" b="1" dirty="0"/>
                    </a:p>
                  </a:txBody>
                  <a:tcPr>
                    <a:solidFill>
                      <a:schemeClr val="tx2">
                        <a:lumMod val="40000"/>
                        <a:lumOff val="60000"/>
                      </a:schemeClr>
                    </a:solidFill>
                  </a:tcPr>
                </a:tc>
                <a:tc>
                  <a:txBody>
                    <a:bodyPr/>
                    <a:lstStyle/>
                    <a:p>
                      <a:pPr algn="ctr"/>
                      <a:r>
                        <a:rPr lang="en-IN" sz="1600" dirty="0"/>
                        <a:t> </a:t>
                      </a:r>
                      <a:r>
                        <a:rPr lang="en-IN" sz="1600" dirty="0" err="1"/>
                        <a:t>Adrià</a:t>
                      </a:r>
                      <a:r>
                        <a:rPr lang="en-IN" sz="1600" dirty="0"/>
                        <a:t> </a:t>
                      </a:r>
                      <a:r>
                        <a:rPr lang="en-IN" sz="1600" dirty="0" err="1"/>
                        <a:t>Muntaner</a:t>
                      </a:r>
                      <a:r>
                        <a:rPr lang="en-IN" sz="1600" dirty="0"/>
                        <a:t>-Mas, Antonio Martinez-Nicolas, Carl J. </a:t>
                      </a:r>
                      <a:r>
                        <a:rPr lang="en-IN" sz="1600" dirty="0" err="1"/>
                        <a:t>Lavie</a:t>
                      </a:r>
                      <a:r>
                        <a:rPr lang="en-IN" sz="1600" dirty="0"/>
                        <a:t>, Steven N. Blair, Robert Ross, Ross Arena &amp; Francisco B. Ortega</a:t>
                      </a:r>
                    </a:p>
                  </a:txBody>
                  <a:tcPr/>
                </a:tc>
                <a:tc>
                  <a:txBody>
                    <a:bodyPr/>
                    <a:lstStyle/>
                    <a:p>
                      <a:pPr algn="ctr"/>
                      <a:r>
                        <a:rPr lang="en-US" sz="1600" dirty="0"/>
                        <a:t> A Systematic Review of Fitness Apps and Their Potential Clinical and Sports Utility for Objective and Remote Assessment of Cardiorespiratory Fitness</a:t>
                      </a:r>
                      <a:endParaRPr lang="en-IN" sz="1600" dirty="0"/>
                    </a:p>
                  </a:txBody>
                  <a:tcPr/>
                </a:tc>
                <a:tc>
                  <a:txBody>
                    <a:bodyPr/>
                    <a:lstStyle/>
                    <a:p>
                      <a:pPr algn="ctr"/>
                      <a:r>
                        <a:rPr lang="en-US" sz="1100" b="0" i="0" u="none" strike="noStrike" kern="1200" dirty="0">
                          <a:solidFill>
                            <a:schemeClr val="tx1"/>
                          </a:solidFill>
                          <a:effectLst/>
                          <a:latin typeface="+mn-lt"/>
                          <a:ea typeface="+mn-ea"/>
                          <a:cs typeface="+mn-cs"/>
                        </a:rPr>
                        <a:t>A review of cardiorespiratory fitness (CRF) apps for health and sports reveals limited testing and varying quality. SA-6MWTapp and </a:t>
                      </a:r>
                      <a:r>
                        <a:rPr lang="en-US" sz="1100" b="0" i="0" u="none" strike="noStrike" kern="1200" dirty="0" err="1">
                          <a:solidFill>
                            <a:schemeClr val="tx1"/>
                          </a:solidFill>
                          <a:effectLst/>
                          <a:latin typeface="+mn-lt"/>
                          <a:ea typeface="+mn-ea"/>
                          <a:cs typeface="+mn-cs"/>
                        </a:rPr>
                        <a:t>InterWalk</a:t>
                      </a:r>
                      <a:r>
                        <a:rPr lang="en-US" sz="1100" b="0" i="0" u="none" strike="noStrike" kern="1200" dirty="0">
                          <a:solidFill>
                            <a:schemeClr val="tx1"/>
                          </a:solidFill>
                          <a:effectLst/>
                          <a:latin typeface="+mn-lt"/>
                          <a:ea typeface="+mn-ea"/>
                          <a:cs typeface="+mn-cs"/>
                        </a:rPr>
                        <a:t> show promise, but overall, further research and app improvement are emphasized.</a:t>
                      </a:r>
                      <a:endParaRPr lang="en-IN" sz="1100" dirty="0"/>
                    </a:p>
                  </a:txBody>
                  <a:tcPr/>
                </a:tc>
                <a:extLst>
                  <a:ext uri="{0D108BD9-81ED-4DB2-BD59-A6C34878D82A}">
                    <a16:rowId xmlns:a16="http://schemas.microsoft.com/office/drawing/2014/main" val="1111344579"/>
                  </a:ext>
                </a:extLst>
              </a:tr>
              <a:tr h="1425807">
                <a:tc>
                  <a:txBody>
                    <a:bodyPr/>
                    <a:lstStyle/>
                    <a:p>
                      <a:pPr algn="ctr"/>
                      <a:r>
                        <a:rPr lang="en-US" sz="1600" b="1" dirty="0"/>
                        <a:t>3</a:t>
                      </a:r>
                      <a:endParaRPr lang="en-IN" sz="1600" b="1" dirty="0"/>
                    </a:p>
                  </a:txBody>
                  <a:tcPr>
                    <a:solidFill>
                      <a:schemeClr val="tx2">
                        <a:lumMod val="40000"/>
                        <a:lumOff val="60000"/>
                      </a:schemeClr>
                    </a:solidFill>
                  </a:tcPr>
                </a:tc>
                <a:tc>
                  <a:txBody>
                    <a:bodyPr/>
                    <a:lstStyle/>
                    <a:p>
                      <a:pPr algn="ctr"/>
                      <a:r>
                        <a:rPr lang="en-IN" sz="1600" dirty="0" err="1"/>
                        <a:t>Yali</a:t>
                      </a:r>
                      <a:r>
                        <a:rPr lang="en-IN" sz="1600" dirty="0"/>
                        <a:t> Liu &amp; Maria </a:t>
                      </a:r>
                      <a:r>
                        <a:rPr lang="en-IN" sz="1600" dirty="0" err="1"/>
                        <a:t>Avello</a:t>
                      </a:r>
                      <a:endParaRPr lang="en-IN" sz="1600" dirty="0"/>
                    </a:p>
                  </a:txBody>
                  <a:tcPr/>
                </a:tc>
                <a:tc>
                  <a:txBody>
                    <a:bodyPr/>
                    <a:lstStyle/>
                    <a:p>
                      <a:pPr algn="ctr"/>
                      <a:r>
                        <a:rPr lang="en-US" sz="1600" dirty="0"/>
                        <a:t>Status of the research in fitness apps: A bibliometric analysis</a:t>
                      </a:r>
                      <a:endParaRPr lang="en-IN" sz="1600" dirty="0"/>
                    </a:p>
                  </a:txBody>
                  <a:tcPr/>
                </a:tc>
                <a:tc>
                  <a:txBody>
                    <a:bodyPr/>
                    <a:lstStyle/>
                    <a:p>
                      <a:pPr rtl="0"/>
                      <a:r>
                        <a:rPr lang="en-US" sz="1000" b="0" i="0" u="none" strike="noStrike" kern="1200" dirty="0">
                          <a:solidFill>
                            <a:schemeClr val="tx1"/>
                          </a:solidFill>
                          <a:effectLst/>
                          <a:latin typeface="+mn-lt"/>
                          <a:ea typeface="+mn-ea"/>
                          <a:cs typeface="+mn-cs"/>
                        </a:rPr>
                        <a:t>The first bibliometric study on fitness application research (2011-2019) analyzed 481 records, revealing early-stage impact in medicine, computer science, and health sciences. Dominated by the U.S., the research notes fragmented contributions but anticipates substantial progress in future scientific studies on fitness applications.</a:t>
                      </a:r>
                      <a:endParaRPr lang="en-US" sz="1000" b="0" dirty="0">
                        <a:effectLst/>
                      </a:endParaRPr>
                    </a:p>
                  </a:txBody>
                  <a:tcPr/>
                </a:tc>
                <a:extLst>
                  <a:ext uri="{0D108BD9-81ED-4DB2-BD59-A6C34878D82A}">
                    <a16:rowId xmlns:a16="http://schemas.microsoft.com/office/drawing/2014/main" val="3234139794"/>
                  </a:ext>
                </a:extLst>
              </a:tr>
            </a:tbl>
          </a:graphicData>
        </a:graphic>
      </p:graphicFrame>
    </p:spTree>
    <p:extLst>
      <p:ext uri="{BB962C8B-B14F-4D97-AF65-F5344CB8AC3E}">
        <p14:creationId xmlns:p14="http://schemas.microsoft.com/office/powerpoint/2010/main" val="35200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E3C38-B235-E94F-2F79-EB0FB6595107}"/>
              </a:ext>
            </a:extLst>
          </p:cNvPr>
          <p:cNvPicPr>
            <a:picLocks noChangeAspect="1"/>
          </p:cNvPicPr>
          <p:nvPr/>
        </p:nvPicPr>
        <p:blipFill>
          <a:blip r:embed="rId2"/>
          <a:stretch>
            <a:fillRect/>
          </a:stretch>
        </p:blipFill>
        <p:spPr>
          <a:xfrm>
            <a:off x="7926133" y="996431"/>
            <a:ext cx="1071563" cy="1071563"/>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374904" y="517818"/>
            <a:ext cx="8321040" cy="646331"/>
          </a:xfrm>
          <a:prstGeom prst="rect">
            <a:avLst/>
          </a:prstGeom>
          <a:noFill/>
        </p:spPr>
        <p:txBody>
          <a:bodyPr wrap="square" rtlCol="0">
            <a:spAutoFit/>
          </a:bodyPr>
          <a:lstStyle/>
          <a:p>
            <a:r>
              <a:rPr lang="en-US" sz="3600" b="1" dirty="0">
                <a:solidFill>
                  <a:schemeClr val="tx2"/>
                </a:solidFill>
                <a:latin typeface="+mj-lt"/>
              </a:rPr>
              <a:t>Limitations of Existing Systems</a:t>
            </a: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1683341"/>
            <a:ext cx="8247888" cy="5386090"/>
          </a:xfrm>
          <a:prstGeom prst="rect">
            <a:avLst/>
          </a:prstGeom>
          <a:noFill/>
        </p:spPr>
        <p:txBody>
          <a:bodyPr wrap="square" rtlCol="0">
            <a:spAutoFit/>
          </a:bodyPr>
          <a:lstStyle/>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Inadequate Health Professional </a:t>
            </a:r>
            <a:r>
              <a:rPr lang="en-US" sz="1600" b="1" i="0" u="none" strike="noStrike">
                <a:solidFill>
                  <a:srgbClr val="000000"/>
                </a:solidFill>
                <a:effectLst/>
              </a:rPr>
              <a:t>Involvement:</a:t>
            </a:r>
            <a:endParaRPr lang="en-US" sz="1600" b="1" i="0" u="none" strike="noStrike" dirty="0">
              <a:solidFill>
                <a:srgbClr val="000000"/>
              </a:solidFill>
              <a:effectLst/>
            </a:endParaRP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Some fitness apps may not have sufficient involvement from healthcare professionals or certified fitness experts. This can limit the accuracy of advice and recommendations provided within the app.</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Motivational Challenges:</a:t>
            </a:r>
          </a:p>
          <a:p>
            <a:pPr lvl="1" fontAlgn="base">
              <a:buFont typeface="Arial" panose="020B0604020202020204" pitchFamily="34" charset="0"/>
              <a:buChar char="•"/>
            </a:pPr>
            <a:r>
              <a:rPr lang="en-US" sz="1400" b="0" i="0" u="none" strike="noStrike" dirty="0">
                <a:solidFill>
                  <a:srgbClr val="000000"/>
                </a:solidFill>
                <a:effectLst/>
              </a:rPr>
              <a:t>Sustaining user motivation over the long term is a common challenge. Some apps may lack effective strategies for keeping users engaged and motivated, resulting in decreased usage over time.</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Accuracy of Tracking:</a:t>
            </a:r>
          </a:p>
          <a:p>
            <a:pPr lvl="1" fontAlgn="base">
              <a:buFont typeface="Arial" panose="020B0604020202020204" pitchFamily="34" charset="0"/>
              <a:buChar char="•"/>
            </a:pPr>
            <a:r>
              <a:rPr lang="en-US" sz="1400" b="0" i="0" u="none" strike="noStrike" dirty="0">
                <a:solidFill>
                  <a:srgbClr val="000000"/>
                </a:solidFill>
                <a:effectLst/>
              </a:rPr>
              <a:t>Many fitness apps rely on sensors in smartphones or wearable devices to track physical activity. However, the accuracy of these measurements can be questionable, leading to discrepancies in the recorded data.</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Privacy Concerns:</a:t>
            </a:r>
          </a:p>
          <a:p>
            <a:pPr lvl="1" fontAlgn="base">
              <a:buFont typeface="Arial" panose="020B0604020202020204" pitchFamily="34" charset="0"/>
              <a:buChar char="•"/>
            </a:pPr>
            <a:r>
              <a:rPr lang="en-US" sz="1400" b="0" i="0" u="none" strike="noStrike" dirty="0">
                <a:solidFill>
                  <a:srgbClr val="000000"/>
                </a:solidFill>
                <a:effectLst/>
              </a:rPr>
              <a:t>The collection of sensitive health and fitness data raises privacy concerns. Users may be hesitant to share detailed personal information, leading to challenges in obtaining accurate and comprehensive health profiles.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Limited Social Interaction:</a:t>
            </a:r>
          </a:p>
          <a:p>
            <a:pPr lvl="1" fontAlgn="base">
              <a:buFont typeface="Arial" panose="020B0604020202020204" pitchFamily="34" charset="0"/>
              <a:buChar char="•"/>
            </a:pPr>
            <a:r>
              <a:rPr lang="en-US" sz="1400" b="0" i="0" u="none" strike="noStrike" dirty="0">
                <a:solidFill>
                  <a:srgbClr val="000000"/>
                </a:solidFill>
                <a:effectLst/>
              </a:rPr>
              <a:t>While some fitness apps include social features, others may lack robust community-building features. A sense of community and social support is crucial for long-term engagement and motivation.</a:t>
            </a:r>
            <a:br>
              <a:rPr lang="en-US" b="0" dirty="0">
                <a:effectLst/>
              </a:rPr>
            </a:br>
            <a:endParaRPr lang="en-US" b="0" dirty="0">
              <a:effectLst/>
            </a:endParaRPr>
          </a:p>
          <a:p>
            <a:br>
              <a:rPr lang="en-US" dirty="0"/>
            </a:br>
            <a:endParaRPr lang="en-IN" dirty="0"/>
          </a:p>
        </p:txBody>
      </p:sp>
    </p:spTree>
    <p:extLst>
      <p:ext uri="{BB962C8B-B14F-4D97-AF65-F5344CB8AC3E}">
        <p14:creationId xmlns:p14="http://schemas.microsoft.com/office/powerpoint/2010/main" val="345445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46737-1E70-1B84-B4D1-86C4110DF4F5}"/>
              </a:ext>
            </a:extLst>
          </p:cNvPr>
          <p:cNvSpPr txBox="1"/>
          <p:nvPr/>
        </p:nvSpPr>
        <p:spPr>
          <a:xfrm>
            <a:off x="338328" y="655500"/>
            <a:ext cx="8321040" cy="1200329"/>
          </a:xfrm>
          <a:prstGeom prst="rect">
            <a:avLst/>
          </a:prstGeom>
          <a:noFill/>
        </p:spPr>
        <p:txBody>
          <a:bodyPr wrap="square" rtlCol="0">
            <a:spAutoFit/>
          </a:bodyPr>
          <a:lstStyle/>
          <a:p>
            <a:r>
              <a:rPr lang="en-US" sz="3600" b="1" dirty="0">
                <a:solidFill>
                  <a:schemeClr val="tx2"/>
                </a:solidFill>
                <a:latin typeface="+mj-lt"/>
              </a:rPr>
              <a:t>Research Gap and Research Challenges </a:t>
            </a: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2455994"/>
            <a:ext cx="8247888" cy="5173211"/>
          </a:xfrm>
          <a:prstGeom prst="rect">
            <a:avLst/>
          </a:prstGeom>
          <a:noFill/>
        </p:spPr>
        <p:txBody>
          <a:bodyPr wrap="square" rtlCol="0">
            <a:spAutoFit/>
          </a:bodyPr>
          <a:lstStyle/>
          <a:p>
            <a:pPr rtl="0" fontAlgn="base">
              <a:lnSpc>
                <a:spcPct val="150000"/>
              </a:lnSpc>
              <a:spcBef>
                <a:spcPts val="1500"/>
              </a:spcBef>
              <a:spcAft>
                <a:spcPts val="0"/>
              </a:spcAft>
              <a:buFont typeface="Arial" panose="020B0604020202020204" pitchFamily="34" charset="0"/>
              <a:buChar char="•"/>
            </a:pPr>
            <a:r>
              <a:rPr lang="en-US" sz="1600" b="1" i="0" u="none" strike="noStrike" dirty="0">
                <a:solidFill>
                  <a:srgbClr val="000000"/>
                </a:solidFill>
                <a:effectLst/>
              </a:rPr>
              <a:t>Data Privacy and Security:</a:t>
            </a:r>
          </a:p>
          <a:p>
            <a:pPr lvl="1" fontAlgn="base">
              <a:lnSpc>
                <a:spcPct val="150000"/>
              </a:lnSpc>
              <a:spcBef>
                <a:spcPts val="1500"/>
              </a:spcBef>
              <a:buFont typeface="Arial" panose="020B0604020202020204" pitchFamily="34" charset="0"/>
              <a:buChar char="•"/>
            </a:pPr>
            <a:r>
              <a:rPr lang="en-US" sz="1400" b="0" i="0" u="none" strike="noStrike" dirty="0">
                <a:solidFill>
                  <a:srgbClr val="000000"/>
                </a:solidFill>
                <a:effectLst/>
              </a:rPr>
              <a:t>Protecting user health data in Quantum Fit is crucial. Employ robust encryption, secure storage, and comply with data protection regulations to build user trust and ensure privacy.</a:t>
            </a:r>
          </a:p>
          <a:p>
            <a:pPr rtl="0" fontAlgn="base">
              <a:lnSpc>
                <a:spcPct val="150000"/>
              </a:lnSpc>
              <a:spcBef>
                <a:spcPts val="0"/>
              </a:spcBef>
              <a:spcAft>
                <a:spcPts val="0"/>
              </a:spcAft>
              <a:buFont typeface="Arial" panose="020B0604020202020204" pitchFamily="34" charset="0"/>
              <a:buChar char="•"/>
            </a:pPr>
            <a:r>
              <a:rPr lang="en-US" sz="1600" b="1" i="0" u="none" strike="noStrike" dirty="0">
                <a:solidFill>
                  <a:srgbClr val="000000"/>
                </a:solidFill>
                <a:effectLst/>
              </a:rPr>
              <a:t>User Engagement and Adherence:</a:t>
            </a:r>
          </a:p>
          <a:p>
            <a:pPr lvl="1" fontAlgn="base">
              <a:lnSpc>
                <a:spcPct val="150000"/>
              </a:lnSpc>
              <a:buFont typeface="Arial" panose="020B0604020202020204" pitchFamily="34" charset="0"/>
              <a:buChar char="•"/>
            </a:pPr>
            <a:r>
              <a:rPr lang="en-US" sz="1400" b="0" i="0" u="none" strike="noStrike" dirty="0">
                <a:solidFill>
                  <a:srgbClr val="000000"/>
                </a:solidFill>
                <a:effectLst/>
              </a:rPr>
              <a:t>Sustaining user interest is vital. Quantum Fit incorporates gamification, social features, and feedback loops to enhance engagement, making personalized fitness plans more appealing and effective.</a:t>
            </a:r>
          </a:p>
          <a:p>
            <a:pPr rtl="0" fontAlgn="base">
              <a:lnSpc>
                <a:spcPct val="150000"/>
              </a:lnSpc>
              <a:spcBef>
                <a:spcPts val="0"/>
              </a:spcBef>
              <a:spcAft>
                <a:spcPts val="0"/>
              </a:spcAft>
              <a:buFont typeface="Arial" panose="020B0604020202020204" pitchFamily="34" charset="0"/>
              <a:buChar char="•"/>
            </a:pPr>
            <a:r>
              <a:rPr lang="en-US" sz="1600" b="1" i="0" u="none" strike="noStrike" dirty="0">
                <a:solidFill>
                  <a:srgbClr val="000000"/>
                </a:solidFill>
                <a:effectLst/>
              </a:rPr>
              <a:t>Continuous Improvement:</a:t>
            </a:r>
          </a:p>
          <a:p>
            <a:pPr lvl="1" fontAlgn="base">
              <a:lnSpc>
                <a:spcPct val="150000"/>
              </a:lnSpc>
              <a:buFont typeface="Arial" panose="020B0604020202020204" pitchFamily="34" charset="0"/>
              <a:buChar char="•"/>
            </a:pPr>
            <a:r>
              <a:rPr lang="en-US" sz="1400" b="0" i="0" u="none" strike="noStrike" dirty="0">
                <a:solidFill>
                  <a:srgbClr val="000000"/>
                </a:solidFill>
                <a:effectLst/>
              </a:rPr>
              <a:t>Quantum Fit commits to ongoing enhancement. Regularly gathering and analyzing user feedback, the platform adapts, evolves, and introduces updates to ensure it remains effective and user-centric.</a:t>
            </a:r>
            <a:br>
              <a:rPr lang="en-US" b="0" dirty="0">
                <a:effectLst/>
              </a:rPr>
            </a:br>
            <a:endParaRPr lang="en-US" b="0" dirty="0">
              <a:effectLst/>
            </a:endParaRPr>
          </a:p>
          <a:p>
            <a:pPr>
              <a:lnSpc>
                <a:spcPct val="150000"/>
              </a:lnSpc>
            </a:pPr>
            <a:br>
              <a:rPr lang="en-US" dirty="0"/>
            </a:br>
            <a:endParaRPr lang="en-IN" dirty="0"/>
          </a:p>
        </p:txBody>
      </p:sp>
      <p:pic>
        <p:nvPicPr>
          <p:cNvPr id="3" name="Picture 2">
            <a:extLst>
              <a:ext uri="{FF2B5EF4-FFF2-40B4-BE49-F238E27FC236}">
                <a16:creationId xmlns:a16="http://schemas.microsoft.com/office/drawing/2014/main" id="{9BCE06B4-2682-6231-AF36-EE90B0238E16}"/>
              </a:ext>
            </a:extLst>
          </p:cNvPr>
          <p:cNvPicPr>
            <a:picLocks noChangeAspect="1"/>
          </p:cNvPicPr>
          <p:nvPr/>
        </p:nvPicPr>
        <p:blipFill>
          <a:blip r:embed="rId2"/>
          <a:stretch>
            <a:fillRect/>
          </a:stretch>
        </p:blipFill>
        <p:spPr>
          <a:xfrm>
            <a:off x="6706735" y="1197883"/>
            <a:ext cx="1916057" cy="1916057"/>
          </a:xfrm>
          <a:prstGeom prst="rect">
            <a:avLst/>
          </a:prstGeom>
        </p:spPr>
      </p:pic>
    </p:spTree>
    <p:extLst>
      <p:ext uri="{BB962C8B-B14F-4D97-AF65-F5344CB8AC3E}">
        <p14:creationId xmlns:p14="http://schemas.microsoft.com/office/powerpoint/2010/main" val="82626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8EFB8F-919F-39F1-D944-745891D628AE}"/>
              </a:ext>
            </a:extLst>
          </p:cNvPr>
          <p:cNvPicPr>
            <a:picLocks noChangeAspect="1"/>
          </p:cNvPicPr>
          <p:nvPr/>
        </p:nvPicPr>
        <p:blipFill>
          <a:blip r:embed="rId2"/>
          <a:srcRect/>
          <a:stretch/>
        </p:blipFill>
        <p:spPr>
          <a:xfrm>
            <a:off x="6050767" y="0"/>
            <a:ext cx="2800625" cy="2800625"/>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292608" y="843677"/>
            <a:ext cx="8321040" cy="646331"/>
          </a:xfrm>
          <a:prstGeom prst="rect">
            <a:avLst/>
          </a:prstGeom>
          <a:noFill/>
        </p:spPr>
        <p:txBody>
          <a:bodyPr wrap="square" rtlCol="0">
            <a:spAutoFit/>
          </a:bodyPr>
          <a:lstStyle/>
          <a:p>
            <a:r>
              <a:rPr lang="en-US" sz="3600" b="1" dirty="0">
                <a:solidFill>
                  <a:schemeClr val="tx2"/>
                </a:solidFill>
                <a:latin typeface="+mj-lt"/>
              </a:rPr>
              <a:t>PROBLEM STATEMENT</a:t>
            </a:r>
          </a:p>
        </p:txBody>
      </p:sp>
      <p:sp>
        <p:nvSpPr>
          <p:cNvPr id="6" name="TextBox 5">
            <a:extLst>
              <a:ext uri="{FF2B5EF4-FFF2-40B4-BE49-F238E27FC236}">
                <a16:creationId xmlns:a16="http://schemas.microsoft.com/office/drawing/2014/main" id="{EBDC5B20-B61B-0B11-4249-9C76BBA127D9}"/>
              </a:ext>
            </a:extLst>
          </p:cNvPr>
          <p:cNvSpPr txBox="1"/>
          <p:nvPr/>
        </p:nvSpPr>
        <p:spPr>
          <a:xfrm>
            <a:off x="292608" y="2333685"/>
            <a:ext cx="8247888" cy="4524315"/>
          </a:xfrm>
          <a:prstGeom prst="rect">
            <a:avLst/>
          </a:prstGeom>
          <a:noFill/>
        </p:spPr>
        <p:txBody>
          <a:bodyPr wrap="square" rtlCol="0">
            <a:spAutoFit/>
          </a:bodyPr>
          <a:lstStyle/>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Empowering Users Through Personalization:</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Quantum Fit aims to empower users by providing personalized fitness solutions based on individual health data.</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The project addresses the identified problem, offering tailored diet plans and workout routines to enhance user engagement and satisfaction.</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Addressing Mental and Physical Health Challenges:</a:t>
            </a:r>
          </a:p>
          <a:p>
            <a:pPr lvl="1" fontAlgn="base">
              <a:buFont typeface="Arial" panose="020B0604020202020204" pitchFamily="34" charset="0"/>
              <a:buChar char="•"/>
            </a:pPr>
            <a:r>
              <a:rPr lang="en-US" sz="1400" b="1" dirty="0">
                <a:solidFill>
                  <a:srgbClr val="000000"/>
                </a:solidFill>
              </a:rPr>
              <a:t>     </a:t>
            </a:r>
            <a:r>
              <a:rPr lang="en-US" sz="1400" b="0" i="0" u="none" strike="noStrike" dirty="0">
                <a:solidFill>
                  <a:srgbClr val="000000"/>
                </a:solidFill>
                <a:effectLst/>
              </a:rPr>
              <a:t>Explored the psychological impact of ineffective fitness plans on users, including </a:t>
            </a:r>
            <a:r>
              <a:rPr lang="en-US" sz="1400" dirty="0">
                <a:solidFill>
                  <a:srgbClr val="000000"/>
                </a:solidFill>
              </a:rPr>
              <a:t>  	</a:t>
            </a:r>
            <a:r>
              <a:rPr lang="en-US" sz="1400" b="0" i="0" u="none" strike="noStrike" dirty="0">
                <a:solidFill>
                  <a:srgbClr val="000000"/>
                </a:solidFill>
                <a:effectLst/>
              </a:rPr>
              <a:t>demotivation and feelings of failure.</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Demonstrated how Quantum Fit goes beyond physical health, considering the mental well-being of users by providing achievable and personalized goals.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Adapting to Modern Lifestyles:</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Generic fitness plans often do not align with the dynamic lifestyles of individuals, resulting in low adherence.</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Quantum Fit adapts to users' routines, making it more feasible for them to integrate personalized fitness into their daily lives, increasing long-term adherence.</a:t>
            </a:r>
          </a:p>
          <a:p>
            <a:pPr rtl="0">
              <a:spcBef>
                <a:spcPts val="0"/>
              </a:spcBef>
              <a:spcAft>
                <a:spcPts val="0"/>
              </a:spcAft>
            </a:pPr>
            <a:br>
              <a:rPr lang="en-US" b="0" dirty="0">
                <a:effectLst/>
              </a:rPr>
            </a:br>
            <a:endParaRPr lang="en-US" b="0" dirty="0">
              <a:effectLst/>
            </a:endParaRPr>
          </a:p>
          <a:p>
            <a:br>
              <a:rPr lang="en-US" dirty="0"/>
            </a:br>
            <a:endParaRPr lang="en-IN" dirty="0"/>
          </a:p>
        </p:txBody>
      </p:sp>
    </p:spTree>
    <p:extLst>
      <p:ext uri="{BB962C8B-B14F-4D97-AF65-F5344CB8AC3E}">
        <p14:creationId xmlns:p14="http://schemas.microsoft.com/office/powerpoint/2010/main" val="154343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17250-4AE1-B09A-3D3A-F87636F6AF56}"/>
              </a:ext>
            </a:extLst>
          </p:cNvPr>
          <p:cNvPicPr>
            <a:picLocks noChangeAspect="1"/>
          </p:cNvPicPr>
          <p:nvPr/>
        </p:nvPicPr>
        <p:blipFill>
          <a:blip r:embed="rId2"/>
          <a:srcRect/>
          <a:stretch/>
        </p:blipFill>
        <p:spPr>
          <a:xfrm>
            <a:off x="5389716" y="0"/>
            <a:ext cx="3461676" cy="2598168"/>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292608" y="727566"/>
            <a:ext cx="8321040" cy="646331"/>
          </a:xfrm>
          <a:prstGeom prst="rect">
            <a:avLst/>
          </a:prstGeom>
          <a:noFill/>
        </p:spPr>
        <p:txBody>
          <a:bodyPr wrap="square" rtlCol="0">
            <a:spAutoFit/>
          </a:bodyPr>
          <a:lstStyle/>
          <a:p>
            <a:r>
              <a:rPr lang="en-US" sz="3600" b="1" dirty="0">
                <a:solidFill>
                  <a:schemeClr val="tx2"/>
                </a:solidFill>
                <a:latin typeface="+mj-lt"/>
              </a:rPr>
              <a:t>OBJECTIVE</a:t>
            </a:r>
          </a:p>
        </p:txBody>
      </p:sp>
      <p:sp>
        <p:nvSpPr>
          <p:cNvPr id="6" name="TextBox 5">
            <a:extLst>
              <a:ext uri="{FF2B5EF4-FFF2-40B4-BE49-F238E27FC236}">
                <a16:creationId xmlns:a16="http://schemas.microsoft.com/office/drawing/2014/main" id="{EBDC5B20-B61B-0B11-4249-9C76BBA127D9}"/>
              </a:ext>
            </a:extLst>
          </p:cNvPr>
          <p:cNvSpPr txBox="1"/>
          <p:nvPr/>
        </p:nvSpPr>
        <p:spPr>
          <a:xfrm>
            <a:off x="292608" y="2101462"/>
            <a:ext cx="8247888" cy="4516621"/>
          </a:xfrm>
          <a:prstGeom prst="rect">
            <a:avLst/>
          </a:prstGeom>
          <a:noFill/>
        </p:spPr>
        <p:txBody>
          <a:bodyPr wrap="square" rtlCol="0">
            <a:spAutoFit/>
          </a:bodyPr>
          <a:lstStyle/>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Clear Statement of Quantum Fit Project Objectives:</a:t>
            </a:r>
          </a:p>
          <a:p>
            <a:pPr marL="742950" lvl="1" indent="-285750" rtl="0" fontAlgn="base">
              <a:spcBef>
                <a:spcPts val="0"/>
              </a:spcBef>
              <a:spcAft>
                <a:spcPts val="0"/>
              </a:spcAft>
              <a:buFont typeface="Arial" panose="020B0604020202020204" pitchFamily="34" charset="0"/>
              <a:buChar char="•"/>
            </a:pPr>
            <a:r>
              <a:rPr lang="en-US" sz="1400" b="0" i="0" u="none" strike="noStrike" dirty="0">
                <a:solidFill>
                  <a:srgbClr val="000000"/>
                </a:solidFill>
                <a:effectLst/>
              </a:rPr>
              <a:t>Define the primary objectives of Quantum Fit, aiming to revolutionize fitness experiences by  providing personalized diet plans and workout routines.</a:t>
            </a:r>
          </a:p>
          <a:p>
            <a:pPr lvl="1" rtl="0" fontAlgn="base">
              <a:spcBef>
                <a:spcPts val="0"/>
              </a:spcBef>
              <a:spcAft>
                <a:spcPts val="0"/>
              </a:spcAft>
            </a:pPr>
            <a:endParaRPr lang="en-US" sz="1400" b="0" i="0" u="none" strike="noStrike" dirty="0">
              <a:solidFill>
                <a:srgbClr val="000000"/>
              </a:solidFill>
              <a:effectLst/>
            </a:endParaRPr>
          </a:p>
          <a:p>
            <a:pPr lvl="1" rtl="0" fontAlgn="base">
              <a:spcBef>
                <a:spcPts val="0"/>
              </a:spcBef>
              <a:spcAft>
                <a:spcPts val="0"/>
              </a:spcAft>
            </a:pPr>
            <a:endParaRPr lang="en-US" sz="1400" b="0"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Addressing Mental and Physical Health Challenges:</a:t>
            </a:r>
          </a:p>
          <a:p>
            <a:pPr lvl="1" fontAlgn="base">
              <a:buFont typeface="Arial" panose="020B0604020202020204" pitchFamily="34" charset="0"/>
              <a:buChar char="•"/>
            </a:pPr>
            <a:r>
              <a:rPr lang="en-US" sz="1400" b="1" dirty="0">
                <a:solidFill>
                  <a:srgbClr val="000000"/>
                </a:solidFill>
              </a:rPr>
              <a:t>     </a:t>
            </a:r>
            <a:r>
              <a:rPr lang="en-US" sz="1400" b="0" i="0" u="none" strike="noStrike" dirty="0">
                <a:solidFill>
                  <a:srgbClr val="000000"/>
                </a:solidFill>
                <a:effectLst/>
              </a:rPr>
              <a:t>Achieve a minimum of 90% accuracy in the analysis of user health data for generating 	personalized diet plans.</a:t>
            </a:r>
          </a:p>
          <a:p>
            <a:pPr rtl="0" fontAlgn="base">
              <a:spcBef>
                <a:spcPts val="1500"/>
              </a:spcBef>
              <a:spcAft>
                <a:spcPts val="0"/>
              </a:spcAft>
              <a:buFont typeface="Arial" panose="020B0604020202020204" pitchFamily="34" charset="0"/>
              <a:buChar char="•"/>
            </a:pPr>
            <a:r>
              <a:rPr lang="en-US" sz="1600" b="1" i="0" u="none" strike="noStrike" dirty="0">
                <a:solidFill>
                  <a:srgbClr val="000000"/>
                </a:solidFill>
                <a:effectLst/>
              </a:rPr>
              <a:t>Educational Component:</a:t>
            </a:r>
          </a:p>
          <a:p>
            <a:pPr lvl="1" fontAlgn="base">
              <a:spcBef>
                <a:spcPts val="1500"/>
              </a:spcBef>
              <a:buFont typeface="Arial" panose="020B0604020202020204" pitchFamily="34" charset="0"/>
              <a:buChar char="•"/>
            </a:pPr>
            <a:r>
              <a:rPr lang="en-US" sz="1400" b="0" i="0" u="none" strike="noStrike" dirty="0">
                <a:solidFill>
                  <a:srgbClr val="000000"/>
                </a:solidFill>
                <a:effectLst/>
              </a:rPr>
              <a:t>       Include an educational component within the platform to inform users about the rationale 	behind personalized recommendations, fostering a deeper understanding of their health 	and fitness journey</a:t>
            </a:r>
          </a:p>
          <a:p>
            <a:pPr lvl="1" fontAlgn="base">
              <a:spcBef>
                <a:spcPts val="1500"/>
              </a:spcBef>
            </a:pPr>
            <a:endParaRPr lang="en-US" sz="1400" b="0"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Feedback System:</a:t>
            </a:r>
          </a:p>
          <a:p>
            <a:pPr lvl="1" fontAlgn="base">
              <a:buFont typeface="Arial" panose="020B0604020202020204" pitchFamily="34" charset="0"/>
              <a:buChar char="•"/>
            </a:pPr>
            <a:r>
              <a:rPr lang="en-US" sz="1400" b="1" dirty="0">
                <a:solidFill>
                  <a:srgbClr val="000000"/>
                </a:solidFill>
              </a:rPr>
              <a:t>       </a:t>
            </a:r>
            <a:r>
              <a:rPr lang="en-US" sz="1400" b="0" i="0" u="none" strike="noStrike" dirty="0">
                <a:solidFill>
                  <a:srgbClr val="000000"/>
                </a:solidFill>
                <a:effectLst/>
              </a:rPr>
              <a:t>Establish a feedback loop to continually refine algorithms and improve the accuracy of 	personalized recommendations.</a:t>
            </a:r>
            <a:br>
              <a:rPr lang="en-US" dirty="0"/>
            </a:br>
            <a:endParaRPr lang="en-IN" dirty="0"/>
          </a:p>
        </p:txBody>
      </p:sp>
    </p:spTree>
    <p:extLst>
      <p:ext uri="{BB962C8B-B14F-4D97-AF65-F5344CB8AC3E}">
        <p14:creationId xmlns:p14="http://schemas.microsoft.com/office/powerpoint/2010/main" val="51021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28774-2A44-8DB6-B5E9-71D1F0667A0A}"/>
              </a:ext>
            </a:extLst>
          </p:cNvPr>
          <p:cNvPicPr>
            <a:picLocks noChangeAspect="1"/>
          </p:cNvPicPr>
          <p:nvPr/>
        </p:nvPicPr>
        <p:blipFill>
          <a:blip r:embed="rId2"/>
          <a:stretch>
            <a:fillRect/>
          </a:stretch>
        </p:blipFill>
        <p:spPr>
          <a:xfrm>
            <a:off x="4151376" y="2551938"/>
            <a:ext cx="4837176" cy="4178044"/>
          </a:xfrm>
          <a:prstGeom prst="rect">
            <a:avLst/>
          </a:prstGeom>
        </p:spPr>
      </p:pic>
      <p:sp>
        <p:nvSpPr>
          <p:cNvPr id="5" name="TextBox 4">
            <a:extLst>
              <a:ext uri="{FF2B5EF4-FFF2-40B4-BE49-F238E27FC236}">
                <a16:creationId xmlns:a16="http://schemas.microsoft.com/office/drawing/2014/main" id="{F8D46737-1E70-1B84-B4D1-86C4110DF4F5}"/>
              </a:ext>
            </a:extLst>
          </p:cNvPr>
          <p:cNvSpPr txBox="1"/>
          <p:nvPr/>
        </p:nvSpPr>
        <p:spPr>
          <a:xfrm>
            <a:off x="374904" y="676656"/>
            <a:ext cx="8321040" cy="646331"/>
          </a:xfrm>
          <a:prstGeom prst="rect">
            <a:avLst/>
          </a:prstGeom>
          <a:noFill/>
        </p:spPr>
        <p:txBody>
          <a:bodyPr wrap="square" rtlCol="0">
            <a:spAutoFit/>
          </a:bodyPr>
          <a:lstStyle/>
          <a:p>
            <a:r>
              <a:rPr lang="en-US" sz="3600" b="1" dirty="0">
                <a:solidFill>
                  <a:schemeClr val="tx2"/>
                </a:solidFill>
                <a:latin typeface="+mj-lt"/>
              </a:rPr>
              <a:t>Proposed Methodology</a:t>
            </a:r>
          </a:p>
        </p:txBody>
      </p:sp>
      <p:sp>
        <p:nvSpPr>
          <p:cNvPr id="6" name="TextBox 5">
            <a:extLst>
              <a:ext uri="{FF2B5EF4-FFF2-40B4-BE49-F238E27FC236}">
                <a16:creationId xmlns:a16="http://schemas.microsoft.com/office/drawing/2014/main" id="{EBDC5B20-B61B-0B11-4249-9C76BBA127D9}"/>
              </a:ext>
            </a:extLst>
          </p:cNvPr>
          <p:cNvSpPr txBox="1"/>
          <p:nvPr/>
        </p:nvSpPr>
        <p:spPr>
          <a:xfrm>
            <a:off x="374904" y="1322987"/>
            <a:ext cx="8247888" cy="4616648"/>
          </a:xfrm>
          <a:prstGeom prst="rect">
            <a:avLst/>
          </a:prstGeom>
          <a:noFill/>
        </p:spPr>
        <p:txBody>
          <a:bodyPr wrap="square" rtlCol="0">
            <a:spAutoFit/>
          </a:bodyPr>
          <a:lstStyle/>
          <a:p>
            <a:pPr lvl="1" fontAlgn="base">
              <a:spcBef>
                <a:spcPts val="1500"/>
              </a:spcBef>
            </a:pPr>
            <a:endParaRPr lang="en-US" sz="1400" b="0"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User Data Collection:</a:t>
            </a:r>
          </a:p>
          <a:p>
            <a:pPr lvl="1" fontAlgn="base">
              <a:buFont typeface="Arial" panose="020B0604020202020204" pitchFamily="34" charset="0"/>
              <a:buChar char="•"/>
            </a:pPr>
            <a:r>
              <a:rPr lang="en-US" sz="1400" b="0" i="0" u="none" strike="noStrike" dirty="0">
                <a:solidFill>
                  <a:srgbClr val="000000"/>
                </a:solidFill>
                <a:effectLst/>
              </a:rPr>
              <a:t>Streamlined input for weight, height, and health reports.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Data Analysis and Processing:</a:t>
            </a:r>
          </a:p>
          <a:p>
            <a:pPr lvl="1" fontAlgn="base">
              <a:buFont typeface="Arial" panose="020B0604020202020204" pitchFamily="34" charset="0"/>
              <a:buChar char="•"/>
            </a:pPr>
            <a:r>
              <a:rPr lang="en-US" sz="1400" b="0" i="0" u="none" strike="noStrike" dirty="0">
                <a:solidFill>
                  <a:srgbClr val="000000"/>
                </a:solidFill>
                <a:effectLst/>
              </a:rPr>
              <a:t>Understand individual characteristics and needs.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Personalized Diet Plan:</a:t>
            </a:r>
          </a:p>
          <a:p>
            <a:pPr lvl="1" fontAlgn="base">
              <a:buFont typeface="Arial" panose="020B0604020202020204" pitchFamily="34" charset="0"/>
              <a:buChar char="•"/>
            </a:pPr>
            <a:r>
              <a:rPr lang="en-US" sz="1400" b="0" i="0" u="none" strike="noStrike" dirty="0">
                <a:solidFill>
                  <a:srgbClr val="000000"/>
                </a:solidFill>
                <a:effectLst/>
              </a:rPr>
              <a:t>Utilize nutrition algorithm for tailored diet plans.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Training Routine:</a:t>
            </a:r>
          </a:p>
          <a:p>
            <a:pPr lvl="1" fontAlgn="base">
              <a:buFont typeface="Arial" panose="020B0604020202020204" pitchFamily="34" charset="0"/>
              <a:buChar char="•"/>
            </a:pPr>
            <a:r>
              <a:rPr lang="en-US" sz="1400" b="0" i="0" u="none" strike="noStrike" dirty="0">
                <a:solidFill>
                  <a:srgbClr val="000000"/>
                </a:solidFill>
                <a:effectLst/>
              </a:rPr>
              <a:t>Formulate personalized workout routines with varied </a:t>
            </a:r>
          </a:p>
          <a:p>
            <a:pPr lvl="1" fontAlgn="base"/>
            <a:r>
              <a:rPr lang="en-US" sz="1400" b="0" i="0" u="none" strike="noStrike" dirty="0">
                <a:solidFill>
                  <a:srgbClr val="000000"/>
                </a:solidFill>
                <a:effectLst/>
              </a:rPr>
              <a:t>options.</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Risk Assessment:	</a:t>
            </a:r>
          </a:p>
          <a:p>
            <a:pPr lvl="1" fontAlgn="base">
              <a:buFont typeface="Arial" panose="020B0604020202020204" pitchFamily="34" charset="0"/>
              <a:buChar char="•"/>
            </a:pPr>
            <a:r>
              <a:rPr lang="en-US" sz="1400" b="0" i="0" u="none" strike="noStrike" dirty="0">
                <a:solidFill>
                  <a:srgbClr val="000000"/>
                </a:solidFill>
                <a:effectLst/>
              </a:rPr>
              <a:t>Identify potential exercise risks.</a:t>
            </a:r>
          </a:p>
          <a:p>
            <a:pPr lvl="1" fontAlgn="base">
              <a:buFont typeface="Arial" panose="020B0604020202020204" pitchFamily="34" charset="0"/>
              <a:buChar char="•"/>
            </a:pPr>
            <a:r>
              <a:rPr lang="en-US" sz="1400" b="0" i="0" u="none" strike="noStrike" dirty="0">
                <a:solidFill>
                  <a:srgbClr val="000000"/>
                </a:solidFill>
                <a:effectLst/>
              </a:rPr>
              <a:t>Provide cautionary information for safety.</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rPr>
              <a:t>Health Professional Collaboration:</a:t>
            </a:r>
          </a:p>
          <a:p>
            <a:pPr lvl="1" fontAlgn="base">
              <a:buFont typeface="Arial" panose="020B0604020202020204" pitchFamily="34" charset="0"/>
              <a:buChar char="•"/>
            </a:pPr>
            <a:r>
              <a:rPr lang="en-US" sz="1400" b="0" i="0" u="none" strike="noStrike" dirty="0">
                <a:solidFill>
                  <a:srgbClr val="000000"/>
                </a:solidFill>
                <a:effectLst/>
              </a:rPr>
              <a:t>Engage professionals to validate data analysis</a:t>
            </a:r>
          </a:p>
          <a:p>
            <a:pPr rtl="0">
              <a:spcBef>
                <a:spcPts val="0"/>
              </a:spcBef>
              <a:spcAft>
                <a:spcPts val="0"/>
              </a:spcAft>
            </a:pPr>
            <a:br>
              <a:rPr lang="en-US" b="0" dirty="0">
                <a:effectLst/>
              </a:rPr>
            </a:br>
            <a:endParaRPr lang="en-US" b="0" dirty="0">
              <a:effectLst/>
            </a:endParaRPr>
          </a:p>
          <a:p>
            <a:br>
              <a:rPr lang="en-US" dirty="0"/>
            </a:br>
            <a:endParaRPr lang="en-IN" dirty="0"/>
          </a:p>
        </p:txBody>
      </p:sp>
      <p:pic>
        <p:nvPicPr>
          <p:cNvPr id="10" name="Picture 9">
            <a:extLst>
              <a:ext uri="{FF2B5EF4-FFF2-40B4-BE49-F238E27FC236}">
                <a16:creationId xmlns:a16="http://schemas.microsoft.com/office/drawing/2014/main" id="{57C2BB4A-E088-DF90-D987-682925FA00A6}"/>
              </a:ext>
            </a:extLst>
          </p:cNvPr>
          <p:cNvPicPr>
            <a:picLocks noChangeAspect="1"/>
          </p:cNvPicPr>
          <p:nvPr/>
        </p:nvPicPr>
        <p:blipFill>
          <a:blip r:embed="rId3"/>
          <a:stretch>
            <a:fillRect/>
          </a:stretch>
        </p:blipFill>
        <p:spPr>
          <a:xfrm>
            <a:off x="6281928" y="0"/>
            <a:ext cx="2340864" cy="2340864"/>
          </a:xfrm>
          <a:prstGeom prst="rect">
            <a:avLst/>
          </a:prstGeom>
        </p:spPr>
      </p:pic>
    </p:spTree>
    <p:extLst>
      <p:ext uri="{BB962C8B-B14F-4D97-AF65-F5344CB8AC3E}">
        <p14:creationId xmlns:p14="http://schemas.microsoft.com/office/powerpoint/2010/main" val="37336249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1485</Words>
  <Application>Microsoft Office PowerPoint</Application>
  <PresentationFormat>On-screen Show (4:3)</PresentationFormat>
  <Paragraphs>152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Noto Sans Symbols</vt:lpstr>
      <vt:lpstr>Times New Roman</vt:lpstr>
      <vt:lpstr>Essential</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SUBJECT MAPPING</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Yash raj</cp:lastModifiedBy>
  <cp:revision>12</cp:revision>
  <dcterms:modified xsi:type="dcterms:W3CDTF">2024-02-01T17:07:09Z</dcterms:modified>
</cp:coreProperties>
</file>